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30"/>
  </p:notesMasterIdLst>
  <p:sldIdLst>
    <p:sldId id="256" r:id="rId2"/>
    <p:sldId id="259" r:id="rId3"/>
    <p:sldId id="260" r:id="rId4"/>
    <p:sldId id="261" r:id="rId5"/>
    <p:sldId id="262" r:id="rId6"/>
    <p:sldId id="263" r:id="rId7"/>
    <p:sldId id="264" r:id="rId8"/>
    <p:sldId id="265" r:id="rId9"/>
    <p:sldId id="266" r:id="rId10"/>
    <p:sldId id="267" r:id="rId11"/>
    <p:sldId id="268" r:id="rId12"/>
    <p:sldId id="269" r:id="rId13"/>
    <p:sldId id="270" r:id="rId14"/>
    <p:sldId id="271" r:id="rId15"/>
    <p:sldId id="285"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Lst>
  <p:sldSz cx="12192000" cy="6858000"/>
  <p:notesSz cx="6858000" cy="12192000"/>
  <p:embeddedFontLst>
    <p:embeddedFont>
      <p:font typeface="MiSans" panose="020B0604020202020204" charset="-122"/>
      <p:regular r:id="rId31"/>
    </p:embeddedFont>
    <p:embeddedFont>
      <p:font typeface="Calibri" panose="020F0502020204030204" pitchFamily="34" charset="0"/>
      <p:regular r:id="rId32"/>
      <p:bold r:id="rId33"/>
      <p:italic r:id="rId34"/>
      <p:boldItalic r:id="rId3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67" d="100"/>
          <a:sy n="67" d="100"/>
        </p:scale>
        <p:origin x="620" y="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3.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2.fntdata"/><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font" Target="fonts/font5.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914201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7924279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PPTIST_MASTER">
    <p:bg>
      <p:bgPr>
        <a:solidFill>
          <a:srgbClr val="FFFFFF"/>
        </a:solidFill>
        <a:effectLst/>
      </p:bgPr>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6.xml"/><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10.png"/></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9768840" y="1196975"/>
            <a:ext cx="4304030" cy="4304030"/>
          </a:xfrm>
          <a:prstGeom prst="ellipse">
            <a:avLst/>
          </a:prstGeom>
          <a:solidFill>
            <a:srgbClr val="FFFFFF">
              <a:alpha val="5098"/>
            </a:srgbClr>
          </a:solidFill>
          <a:ln/>
        </p:spPr>
      </p:sp>
      <p:sp>
        <p:nvSpPr>
          <p:cNvPr id="3" name="Text 1"/>
          <p:cNvSpPr/>
          <p:nvPr/>
        </p:nvSpPr>
        <p:spPr>
          <a:xfrm>
            <a:off x="9768840" y="1196975"/>
            <a:ext cx="4304030" cy="4304030"/>
          </a:xfrm>
          <a:prstGeom prst="rect">
            <a:avLst/>
          </a:prstGeom>
          <a:noFill/>
          <a:ln/>
        </p:spPr>
        <p:txBody>
          <a:bodyPr wrap="square" lIns="0" tIns="0" rIns="0" bIns="0" rtlCol="0" anchor="t"/>
          <a:lstStyle/>
          <a:p>
            <a:pPr marL="0" indent="0">
              <a:lnSpc>
                <a:spcPct val="100000"/>
              </a:lnSpc>
              <a:buNone/>
            </a:pPr>
            <a:endParaRPr lang="en-US" sz="1600" dirty="0"/>
          </a:p>
        </p:txBody>
      </p:sp>
      <p:pic>
        <p:nvPicPr>
          <p:cNvPr id="4" name="Image 0" descr="https://kimi-img.moonshot.cn/pub/slides/slides_tmpl/image/25-08-27-20:03:30-d2nf84h8bjvh7rlj0950.jpg"/>
          <p:cNvPicPr>
            <a:picLocks noChangeAspect="1"/>
          </p:cNvPicPr>
          <p:nvPr/>
        </p:nvPicPr>
        <p:blipFill>
          <a:blip r:embed="rId3"/>
          <a:srcRect b="17387"/>
          <a:stretch/>
        </p:blipFill>
        <p:spPr>
          <a:xfrm>
            <a:off x="0" y="1131570"/>
            <a:ext cx="12193270" cy="5726430"/>
          </a:xfrm>
          <a:prstGeom prst="rect">
            <a:avLst/>
          </a:prstGeom>
        </p:spPr>
      </p:pic>
      <p:sp>
        <p:nvSpPr>
          <p:cNvPr id="5" name="Text 2"/>
          <p:cNvSpPr/>
          <p:nvPr/>
        </p:nvSpPr>
        <p:spPr>
          <a:xfrm>
            <a:off x="1515745" y="2106295"/>
            <a:ext cx="9159875" cy="1975048"/>
          </a:xfrm>
          <a:prstGeom prst="rect">
            <a:avLst/>
          </a:prstGeom>
          <a:noFill/>
          <a:ln/>
        </p:spPr>
        <p:txBody>
          <a:bodyPr wrap="square" lIns="0" tIns="0" rIns="0" bIns="0" rtlCol="0" anchor="t">
            <a:spAutoFit/>
          </a:bodyPr>
          <a:lstStyle/>
          <a:p>
            <a:pPr marL="0" indent="0" algn="ctr">
              <a:lnSpc>
                <a:spcPct val="120000"/>
              </a:lnSpc>
              <a:buNone/>
            </a:pPr>
            <a:r>
              <a:rPr lang="en-US" sz="5400" dirty="0">
                <a:solidFill>
                  <a:srgbClr val="FFFFFF"/>
                </a:solidFill>
                <a:latin typeface="MiSans" pitchFamily="34" charset="0"/>
                <a:ea typeface="MiSans" pitchFamily="34" charset="-122"/>
                <a:cs typeface="MiSans" pitchFamily="34" charset="-120"/>
              </a:rPr>
              <a:t>KTL Churn Prediction Blueprint</a:t>
            </a:r>
            <a:endParaRPr lang="en-US" sz="1600" dirty="0"/>
          </a:p>
        </p:txBody>
      </p:sp>
      <p:sp>
        <p:nvSpPr>
          <p:cNvPr id="6" name="Text 3"/>
          <p:cNvSpPr/>
          <p:nvPr/>
        </p:nvSpPr>
        <p:spPr>
          <a:xfrm>
            <a:off x="5456353" y="5982414"/>
            <a:ext cx="2066925" cy="233680"/>
          </a:xfrm>
          <a:prstGeom prst="rect">
            <a:avLst/>
          </a:prstGeom>
          <a:noFill/>
          <a:ln/>
        </p:spPr>
        <p:txBody>
          <a:bodyPr wrap="square" lIns="0" tIns="0" rIns="0" bIns="0" rtlCol="0" anchor="t"/>
          <a:lstStyle/>
          <a:p>
            <a:pPr marL="0" indent="0" algn="l">
              <a:lnSpc>
                <a:spcPct val="100000"/>
              </a:lnSpc>
              <a:buNone/>
            </a:pPr>
            <a:r>
              <a:rPr lang="en-US" sz="1400" dirty="0">
                <a:solidFill>
                  <a:srgbClr val="FFFFFF"/>
                </a:solidFill>
                <a:latin typeface="MiSans" pitchFamily="34" charset="0"/>
                <a:ea typeface="MiSans" pitchFamily="34" charset="-122"/>
                <a:cs typeface="MiSans" pitchFamily="34" charset="-120"/>
              </a:rPr>
              <a:t>2025/01/01</a:t>
            </a:r>
            <a:endParaRPr lang="en-US" sz="16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2">
    <p:bg>
      <p:bgPr>
        <a:solidFill>
          <a:srgbClr val="0E1215"/>
        </a:solidFill>
        <a:effectLst/>
      </p:bgPr>
    </p:bg>
    <p:spTree>
      <p:nvGrpSpPr>
        <p:cNvPr id="1" name=""/>
        <p:cNvGrpSpPr/>
        <p:nvPr/>
      </p:nvGrpSpPr>
      <p:grpSpPr>
        <a:xfrm>
          <a:off x="0" y="0"/>
          <a:ext cx="0" cy="0"/>
          <a:chOff x="0" y="0"/>
          <a:chExt cx="0" cy="0"/>
        </a:xfrm>
      </p:grpSpPr>
      <p:sp>
        <p:nvSpPr>
          <p:cNvPr id="2" name="Shape 0"/>
          <p:cNvSpPr/>
          <p:nvPr/>
        </p:nvSpPr>
        <p:spPr>
          <a:xfrm>
            <a:off x="9768840" y="1196975"/>
            <a:ext cx="4304030" cy="4304030"/>
          </a:xfrm>
          <a:prstGeom prst="ellipse">
            <a:avLst/>
          </a:prstGeom>
          <a:solidFill>
            <a:srgbClr val="FFFFFF">
              <a:alpha val="5098"/>
            </a:srgbClr>
          </a:solidFill>
          <a:ln/>
        </p:spPr>
      </p:sp>
      <p:sp>
        <p:nvSpPr>
          <p:cNvPr id="3" name="Text 1"/>
          <p:cNvSpPr/>
          <p:nvPr/>
        </p:nvSpPr>
        <p:spPr>
          <a:xfrm>
            <a:off x="9768840" y="1196975"/>
            <a:ext cx="4304030" cy="4304030"/>
          </a:xfrm>
          <a:prstGeom prst="rect">
            <a:avLst/>
          </a:prstGeom>
          <a:noFill/>
          <a:ln/>
        </p:spPr>
        <p:txBody>
          <a:bodyPr wrap="square" lIns="0" tIns="0" rIns="0" bIns="0" rtlCol="0" anchor="t"/>
          <a:lstStyle/>
          <a:p>
            <a:pPr marL="0" indent="0">
              <a:lnSpc>
                <a:spcPct val="100000"/>
              </a:lnSpc>
              <a:buNone/>
            </a:pPr>
            <a:endParaRPr lang="en-US" sz="1600" dirty="0"/>
          </a:p>
        </p:txBody>
      </p:sp>
      <p:pic>
        <p:nvPicPr>
          <p:cNvPr id="4" name="Image 0" descr="https://kimi-img.moonshot.cn/pub/slides/slides_tmpl/image/25-08-27-20:03:31-d2nf84p8bjvh7rlj0990.png"/>
          <p:cNvPicPr>
            <a:picLocks noChangeAspect="1"/>
          </p:cNvPicPr>
          <p:nvPr/>
        </p:nvPicPr>
        <p:blipFill>
          <a:blip r:embed="rId3"/>
          <a:stretch>
            <a:fillRect/>
          </a:stretch>
        </p:blipFill>
        <p:spPr>
          <a:xfrm>
            <a:off x="830026" y="1465177"/>
            <a:ext cx="33872" cy="2188633"/>
          </a:xfrm>
          <a:prstGeom prst="rect">
            <a:avLst/>
          </a:prstGeom>
        </p:spPr>
      </p:pic>
      <p:pic>
        <p:nvPicPr>
          <p:cNvPr id="5" name="Image 1" descr="https://kimi-img.moonshot.cn/pub/slides/slides_tmpl/image/25-08-27-20:03:31-d2nf84p8bjvh7rlj0990.png"/>
          <p:cNvPicPr>
            <a:picLocks noChangeAspect="1"/>
          </p:cNvPicPr>
          <p:nvPr/>
        </p:nvPicPr>
        <p:blipFill>
          <a:blip r:embed="rId3"/>
          <a:stretch>
            <a:fillRect/>
          </a:stretch>
        </p:blipFill>
        <p:spPr>
          <a:xfrm>
            <a:off x="855623" y="3982769"/>
            <a:ext cx="33872" cy="2188633"/>
          </a:xfrm>
          <a:prstGeom prst="rect">
            <a:avLst/>
          </a:prstGeom>
        </p:spPr>
      </p:pic>
      <p:pic>
        <p:nvPicPr>
          <p:cNvPr id="6" name="Image 2" descr="https://kimi-img.moonshot.cn/pub/slides/slides_tmpl/image/25-08-27-20:03:32-d2nf8518bjvh7rlj09a0.png"/>
          <p:cNvPicPr>
            <a:picLocks noChangeAspect="1"/>
          </p:cNvPicPr>
          <p:nvPr/>
        </p:nvPicPr>
        <p:blipFill>
          <a:blip r:embed="rId4"/>
          <a:stretch>
            <a:fillRect/>
          </a:stretch>
        </p:blipFill>
        <p:spPr>
          <a:xfrm>
            <a:off x="6009640" y="1787525"/>
            <a:ext cx="5606417" cy="4384041"/>
          </a:xfrm>
          <a:prstGeom prst="rect">
            <a:avLst/>
          </a:prstGeom>
        </p:spPr>
      </p:pic>
      <p:sp>
        <p:nvSpPr>
          <p:cNvPr id="7" name="Shape 2"/>
          <p:cNvSpPr/>
          <p:nvPr/>
        </p:nvSpPr>
        <p:spPr>
          <a:xfrm>
            <a:off x="713105" y="403225"/>
            <a:ext cx="600710" cy="601980"/>
          </a:xfrm>
          <a:prstGeom prst="ellipse">
            <a:avLst/>
          </a:prstGeom>
          <a:gradFill flip="none" rotWithShape="1">
            <a:gsLst>
              <a:gs pos="0">
                <a:srgbClr val="28A4DE"/>
              </a:gs>
              <a:gs pos="81000">
                <a:srgbClr val="C5C9CE">
                  <a:alpha val="0"/>
                </a:srgbClr>
              </a:gs>
              <a:gs pos="100000">
                <a:srgbClr val="C5C9CE">
                  <a:alpha val="0"/>
                </a:srgbClr>
              </a:gs>
            </a:gsLst>
            <a:lin ang="2700000" scaled="1"/>
          </a:gradFill>
          <a:ln/>
        </p:spPr>
      </p:sp>
      <p:sp>
        <p:nvSpPr>
          <p:cNvPr id="8" name="Text 3"/>
          <p:cNvSpPr/>
          <p:nvPr/>
        </p:nvSpPr>
        <p:spPr>
          <a:xfrm>
            <a:off x="713105" y="403225"/>
            <a:ext cx="600710" cy="601980"/>
          </a:xfrm>
          <a:prstGeom prst="rect">
            <a:avLst/>
          </a:prstGeom>
          <a:noFill/>
          <a:ln/>
        </p:spPr>
        <p:txBody>
          <a:bodyPr wrap="square" lIns="45720" tIns="91440" rIns="91440" bIns="45720" rtlCol="0" anchor="ctr"/>
          <a:lstStyle/>
          <a:p>
            <a:pPr marL="0" indent="0">
              <a:lnSpc>
                <a:spcPct val="120000"/>
              </a:lnSpc>
              <a:buNone/>
            </a:pPr>
            <a:endParaRPr lang="en-US" sz="1600" dirty="0"/>
          </a:p>
        </p:txBody>
      </p:sp>
      <p:sp>
        <p:nvSpPr>
          <p:cNvPr id="9" name="Text 4"/>
          <p:cNvSpPr/>
          <p:nvPr/>
        </p:nvSpPr>
        <p:spPr>
          <a:xfrm>
            <a:off x="970280" y="514350"/>
            <a:ext cx="10520680" cy="658416"/>
          </a:xfrm>
          <a:prstGeom prst="rect">
            <a:avLst/>
          </a:prstGeom>
          <a:noFill/>
          <a:ln/>
        </p:spPr>
        <p:txBody>
          <a:bodyPr wrap="square" lIns="0" tIns="0" rIns="0" bIns="0" rtlCol="0" anchor="t">
            <a:spAutoFit/>
          </a:bodyPr>
          <a:lstStyle/>
          <a:p>
            <a:pPr marL="0" indent="0" algn="l">
              <a:lnSpc>
                <a:spcPct val="120000"/>
              </a:lnSpc>
              <a:buNone/>
            </a:pPr>
            <a:r>
              <a:rPr lang="en-US" sz="3600" dirty="0">
                <a:solidFill>
                  <a:srgbClr val="218EC1"/>
                </a:solidFill>
                <a:latin typeface="MiSans" pitchFamily="34" charset="0"/>
                <a:ea typeface="MiSans" pitchFamily="34" charset="-122"/>
                <a:cs typeface="MiSans" pitchFamily="34" charset="-120"/>
              </a:rPr>
              <a:t>Service Calls Churn Curve</a:t>
            </a:r>
            <a:endParaRPr lang="en-US" sz="1600" dirty="0"/>
          </a:p>
        </p:txBody>
      </p:sp>
      <p:sp>
        <p:nvSpPr>
          <p:cNvPr id="10" name="Shape 5"/>
          <p:cNvSpPr/>
          <p:nvPr/>
        </p:nvSpPr>
        <p:spPr>
          <a:xfrm>
            <a:off x="6007735" y="1803400"/>
            <a:ext cx="5600065" cy="4361180"/>
          </a:xfrm>
          <a:prstGeom prst="roundRect">
            <a:avLst>
              <a:gd name="adj" fmla="val 2351"/>
            </a:avLst>
          </a:prstGeom>
          <a:gradFill flip="none" rotWithShape="1">
            <a:gsLst>
              <a:gs pos="0">
                <a:srgbClr val="D4EDF8">
                  <a:alpha val="26000"/>
                </a:srgbClr>
              </a:gs>
              <a:gs pos="50000">
                <a:srgbClr val="28A4DE">
                  <a:alpha val="0"/>
                </a:srgbClr>
              </a:gs>
              <a:gs pos="100000">
                <a:srgbClr val="115372">
                  <a:alpha val="26000"/>
                </a:srgbClr>
              </a:gs>
            </a:gsLst>
            <a:lin ang="2700000" scaled="1"/>
          </a:gradFill>
          <a:ln/>
        </p:spPr>
      </p:sp>
      <p:sp>
        <p:nvSpPr>
          <p:cNvPr id="11" name="Text 6"/>
          <p:cNvSpPr/>
          <p:nvPr/>
        </p:nvSpPr>
        <p:spPr>
          <a:xfrm>
            <a:off x="6007735" y="1803400"/>
            <a:ext cx="5600065" cy="4361180"/>
          </a:xfrm>
          <a:prstGeom prst="rect">
            <a:avLst/>
          </a:prstGeom>
          <a:noFill/>
          <a:ln/>
        </p:spPr>
        <p:txBody>
          <a:bodyPr wrap="square" lIns="0" tIns="0" rIns="0" bIns="0" rtlCol="0" anchor="t"/>
          <a:lstStyle/>
          <a:p>
            <a:pPr marL="0" indent="0">
              <a:lnSpc>
                <a:spcPct val="100000"/>
              </a:lnSpc>
              <a:buNone/>
            </a:pPr>
            <a:endParaRPr lang="en-US" sz="1600" dirty="0"/>
          </a:p>
        </p:txBody>
      </p:sp>
      <p:sp>
        <p:nvSpPr>
          <p:cNvPr id="12" name="Text 7"/>
          <p:cNvSpPr/>
          <p:nvPr/>
        </p:nvSpPr>
        <p:spPr>
          <a:xfrm>
            <a:off x="1125855" y="1649730"/>
            <a:ext cx="4627245" cy="1121410"/>
          </a:xfrm>
          <a:prstGeom prst="rect">
            <a:avLst/>
          </a:prstGeom>
          <a:noFill/>
          <a:ln/>
        </p:spPr>
        <p:txBody>
          <a:bodyPr wrap="square" lIns="0" tIns="0" rIns="0" bIns="0" rtlCol="0" anchor="t"/>
          <a:lstStyle/>
          <a:p>
            <a:pPr marL="0" indent="0" algn="l">
              <a:lnSpc>
                <a:spcPct val="100000"/>
              </a:lnSpc>
              <a:buNone/>
            </a:pPr>
            <a:r>
              <a:rPr lang="en-US" sz="2400" dirty="0">
                <a:solidFill>
                  <a:srgbClr val="7EC9EB"/>
                </a:solidFill>
                <a:latin typeface="MiSans" pitchFamily="34" charset="0"/>
                <a:ea typeface="MiSans" pitchFamily="34" charset="-122"/>
                <a:cs typeface="MiSans" pitchFamily="34" charset="-120"/>
              </a:rPr>
              <a:t>Service Call Impact</a:t>
            </a:r>
            <a:endParaRPr lang="en-US" sz="1600" dirty="0"/>
          </a:p>
        </p:txBody>
      </p:sp>
      <p:sp>
        <p:nvSpPr>
          <p:cNvPr id="13" name="Text 8"/>
          <p:cNvSpPr/>
          <p:nvPr/>
        </p:nvSpPr>
        <p:spPr>
          <a:xfrm>
            <a:off x="1125855" y="2146300"/>
            <a:ext cx="4582795" cy="1594485"/>
          </a:xfrm>
          <a:prstGeom prst="rect">
            <a:avLst/>
          </a:prstGeom>
          <a:noFill/>
          <a:ln/>
        </p:spPr>
        <p:txBody>
          <a:bodyPr wrap="square" lIns="0" tIns="0" rIns="0" bIns="0" rtlCol="0" anchor="t"/>
          <a:lstStyle/>
          <a:p>
            <a:pPr marL="0" indent="0" algn="l">
              <a:lnSpc>
                <a:spcPct val="130000"/>
              </a:lnSpc>
              <a:buNone/>
            </a:pPr>
            <a:r>
              <a:rPr lang="en-US" sz="1600" dirty="0">
                <a:solidFill>
                  <a:srgbClr val="FFFFFF"/>
                </a:solidFill>
                <a:latin typeface="MiSans" pitchFamily="34" charset="0"/>
                <a:ea typeface="MiSans" pitchFamily="34" charset="-122"/>
                <a:cs typeface="MiSans" pitchFamily="34" charset="-120"/>
              </a:rPr>
              <a:t>The churn rate escalates sharply from 5% at zero service calls to 40% at four or more calls, highlighting that frequent service interactions are a strong indicator of dissatisfaction and potential churn.</a:t>
            </a:r>
            <a:endParaRPr lang="en-US" sz="1600" dirty="0"/>
          </a:p>
        </p:txBody>
      </p:sp>
      <p:sp>
        <p:nvSpPr>
          <p:cNvPr id="14" name="Text 9"/>
          <p:cNvSpPr/>
          <p:nvPr/>
        </p:nvSpPr>
        <p:spPr>
          <a:xfrm>
            <a:off x="1125855" y="4108450"/>
            <a:ext cx="4627245" cy="1121410"/>
          </a:xfrm>
          <a:prstGeom prst="rect">
            <a:avLst/>
          </a:prstGeom>
          <a:noFill/>
          <a:ln/>
        </p:spPr>
        <p:txBody>
          <a:bodyPr wrap="square" lIns="0" tIns="0" rIns="0" bIns="0" rtlCol="0" anchor="t"/>
          <a:lstStyle/>
          <a:p>
            <a:pPr marL="0" indent="0" algn="l">
              <a:lnSpc>
                <a:spcPct val="100000"/>
              </a:lnSpc>
              <a:buNone/>
            </a:pPr>
            <a:r>
              <a:rPr lang="en-US" sz="2400" dirty="0">
                <a:solidFill>
                  <a:srgbClr val="7EC9EB"/>
                </a:solidFill>
                <a:latin typeface="MiSans" pitchFamily="34" charset="0"/>
                <a:ea typeface="MiSans" pitchFamily="34" charset="-122"/>
                <a:cs typeface="MiSans" pitchFamily="34" charset="-120"/>
              </a:rPr>
              <a:t>Actionable Insight</a:t>
            </a:r>
            <a:endParaRPr lang="en-US" sz="1600" dirty="0"/>
          </a:p>
        </p:txBody>
      </p:sp>
      <p:sp>
        <p:nvSpPr>
          <p:cNvPr id="15" name="Text 10"/>
          <p:cNvSpPr/>
          <p:nvPr/>
        </p:nvSpPr>
        <p:spPr>
          <a:xfrm>
            <a:off x="1125855" y="4675505"/>
            <a:ext cx="4583430" cy="1594485"/>
          </a:xfrm>
          <a:prstGeom prst="rect">
            <a:avLst/>
          </a:prstGeom>
          <a:noFill/>
          <a:ln/>
        </p:spPr>
        <p:txBody>
          <a:bodyPr wrap="square" lIns="0" tIns="0" rIns="0" bIns="0" rtlCol="0" anchor="t"/>
          <a:lstStyle/>
          <a:p>
            <a:pPr marL="0" indent="0" algn="l">
              <a:lnSpc>
                <a:spcPct val="130000"/>
              </a:lnSpc>
              <a:buNone/>
            </a:pPr>
            <a:r>
              <a:rPr lang="en-US" sz="1600" dirty="0">
                <a:solidFill>
                  <a:srgbClr val="FFFFFF"/>
                </a:solidFill>
                <a:latin typeface="MiSans" pitchFamily="34" charset="0"/>
                <a:ea typeface="MiSans" pitchFamily="34" charset="-122"/>
                <a:cs typeface="MiSans" pitchFamily="34" charset="-120"/>
              </a:rPr>
              <a:t>This trend justifies prioritizing customers with multiple service calls for immediate intervention, as they are at high risk of leaving due to unresolved issues and frustration.</a:t>
            </a:r>
            <a:endParaRPr lang="en-US" sz="16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3">
    <p:bg>
      <p:bgPr>
        <a:solidFill>
          <a:srgbClr val="0E1215"/>
        </a:solidFill>
        <a:effectLst/>
      </p:bgPr>
    </p:bg>
    <p:spTree>
      <p:nvGrpSpPr>
        <p:cNvPr id="1" name=""/>
        <p:cNvGrpSpPr/>
        <p:nvPr/>
      </p:nvGrpSpPr>
      <p:grpSpPr>
        <a:xfrm>
          <a:off x="0" y="0"/>
          <a:ext cx="0" cy="0"/>
          <a:chOff x="0" y="0"/>
          <a:chExt cx="0" cy="0"/>
        </a:xfrm>
      </p:grpSpPr>
      <p:pic>
        <p:nvPicPr>
          <p:cNvPr id="2" name="Image 0" descr="https://kimi-img.moonshot.cn/pub/slides/slides_tmpl/image/25-08-27-20:03:32-d2nf8518bjvh7rlj09b0.jpeg"/>
          <p:cNvPicPr>
            <a:picLocks noChangeAspect="1"/>
          </p:cNvPicPr>
          <p:nvPr/>
        </p:nvPicPr>
        <p:blipFill>
          <a:blip r:embed="rId3">
            <a:alphaModFix amt="60000"/>
          </a:blip>
          <a:srcRect l="8038" t="12855" b="10906"/>
          <a:stretch/>
        </p:blipFill>
        <p:spPr>
          <a:xfrm>
            <a:off x="0" y="2540"/>
            <a:ext cx="5466080" cy="6855460"/>
          </a:xfrm>
          <a:prstGeom prst="rect">
            <a:avLst/>
          </a:prstGeom>
        </p:spPr>
      </p:pic>
      <p:sp>
        <p:nvSpPr>
          <p:cNvPr id="3" name="Shape 0"/>
          <p:cNvSpPr/>
          <p:nvPr/>
        </p:nvSpPr>
        <p:spPr>
          <a:xfrm>
            <a:off x="-37465" y="-62865"/>
            <a:ext cx="5473700" cy="6913245"/>
          </a:xfrm>
          <a:prstGeom prst="roundRect">
            <a:avLst>
              <a:gd name="adj" fmla="val 0"/>
            </a:avLst>
          </a:prstGeom>
          <a:gradFill flip="none" rotWithShape="1">
            <a:gsLst>
              <a:gs pos="0">
                <a:srgbClr val="D4EDF8">
                  <a:alpha val="26000"/>
                </a:srgbClr>
              </a:gs>
              <a:gs pos="50000">
                <a:srgbClr val="28A4DE">
                  <a:alpha val="0"/>
                </a:srgbClr>
              </a:gs>
              <a:gs pos="100000">
                <a:srgbClr val="115372">
                  <a:alpha val="26000"/>
                </a:srgbClr>
              </a:gs>
            </a:gsLst>
            <a:lin ang="2700000" scaled="1"/>
          </a:gradFill>
          <a:ln/>
        </p:spPr>
      </p:sp>
      <p:sp>
        <p:nvSpPr>
          <p:cNvPr id="4" name="Text 1"/>
          <p:cNvSpPr/>
          <p:nvPr/>
        </p:nvSpPr>
        <p:spPr>
          <a:xfrm>
            <a:off x="-37465" y="-62865"/>
            <a:ext cx="5473700" cy="6913245"/>
          </a:xfrm>
          <a:prstGeom prst="rect">
            <a:avLst/>
          </a:prstGeom>
          <a:noFill/>
          <a:ln/>
        </p:spPr>
        <p:txBody>
          <a:bodyPr wrap="square" lIns="0" tIns="0" rIns="0" bIns="0" rtlCol="0" anchor="t"/>
          <a:lstStyle/>
          <a:p>
            <a:pPr marL="0" indent="0">
              <a:lnSpc>
                <a:spcPct val="100000"/>
              </a:lnSpc>
              <a:buNone/>
            </a:pPr>
            <a:endParaRPr lang="en-US" sz="1600" dirty="0"/>
          </a:p>
        </p:txBody>
      </p:sp>
      <p:pic>
        <p:nvPicPr>
          <p:cNvPr id="5" name="Image 1" descr="https://kimi-img.moonshot.cn/pub/slides/slides_tmpl/image/25-08-27-20:03:32-d2nf8518bjvh7rlj09ag.png"/>
          <p:cNvPicPr>
            <a:picLocks noChangeAspect="1"/>
          </p:cNvPicPr>
          <p:nvPr/>
        </p:nvPicPr>
        <p:blipFill>
          <a:blip r:embed="rId4"/>
          <a:stretch>
            <a:fillRect/>
          </a:stretch>
        </p:blipFill>
        <p:spPr>
          <a:xfrm>
            <a:off x="3031103" y="127000"/>
            <a:ext cx="7448551" cy="4927600"/>
          </a:xfrm>
          <a:prstGeom prst="rect">
            <a:avLst/>
          </a:prstGeom>
        </p:spPr>
      </p:pic>
      <p:pic>
        <p:nvPicPr>
          <p:cNvPr id="6" name="Image 2" descr="https://kimi-img.moonshot.cn/pub/slides/slides_tmpl/image/25-08-27-20:03:31-d2nf84p8bjvh7rlj0980.png"/>
          <p:cNvPicPr>
            <a:picLocks noChangeAspect="1"/>
          </p:cNvPicPr>
          <p:nvPr/>
        </p:nvPicPr>
        <p:blipFill>
          <a:blip r:embed="rId5"/>
          <a:stretch>
            <a:fillRect/>
          </a:stretch>
        </p:blipFill>
        <p:spPr>
          <a:xfrm rot="16200000">
            <a:off x="7743438" y="-306388"/>
            <a:ext cx="4338956" cy="4752341"/>
          </a:xfrm>
          <a:prstGeom prst="rect">
            <a:avLst/>
          </a:prstGeom>
        </p:spPr>
      </p:pic>
      <p:pic>
        <p:nvPicPr>
          <p:cNvPr id="7" name="Image 3" descr="https://kimi-img.moonshot.cn/pub/slides/slides_tmpl/image/25-08-27-20:03:31-d2nf84p8bjvh7rlj0980.png"/>
          <p:cNvPicPr>
            <a:picLocks noChangeAspect="1"/>
          </p:cNvPicPr>
          <p:nvPr/>
        </p:nvPicPr>
        <p:blipFill>
          <a:blip r:embed="rId5"/>
          <a:stretch>
            <a:fillRect/>
          </a:stretch>
        </p:blipFill>
        <p:spPr>
          <a:xfrm>
            <a:off x="7855198" y="2140267"/>
            <a:ext cx="4338956" cy="4752341"/>
          </a:xfrm>
          <a:prstGeom prst="rect">
            <a:avLst/>
          </a:prstGeom>
        </p:spPr>
      </p:pic>
      <p:sp>
        <p:nvSpPr>
          <p:cNvPr id="8" name="Shape 2"/>
          <p:cNvSpPr/>
          <p:nvPr/>
        </p:nvSpPr>
        <p:spPr>
          <a:xfrm rot="16200000">
            <a:off x="7122795" y="1765300"/>
            <a:ext cx="6875780" cy="3311525"/>
          </a:xfrm>
          <a:prstGeom prst="rect">
            <a:avLst/>
          </a:prstGeom>
          <a:solidFill>
            <a:srgbClr val="D3D8E0"/>
          </a:solidFill>
          <a:ln/>
        </p:spPr>
      </p:sp>
      <p:sp>
        <p:nvSpPr>
          <p:cNvPr id="9" name="Text 3"/>
          <p:cNvSpPr/>
          <p:nvPr/>
        </p:nvSpPr>
        <p:spPr>
          <a:xfrm rot="16200000">
            <a:off x="7122795" y="1765300"/>
            <a:ext cx="6875780" cy="3311525"/>
          </a:xfrm>
          <a:prstGeom prst="rect">
            <a:avLst/>
          </a:prstGeom>
          <a:noFill/>
          <a:ln/>
        </p:spPr>
        <p:txBody>
          <a:bodyPr wrap="square" lIns="0" tIns="0" rIns="0" bIns="0" rtlCol="0" anchor="t"/>
          <a:lstStyle/>
          <a:p>
            <a:pPr marL="0" indent="0">
              <a:lnSpc>
                <a:spcPct val="100000"/>
              </a:lnSpc>
              <a:buNone/>
            </a:pPr>
            <a:endParaRPr lang="en-US" sz="1600" dirty="0"/>
          </a:p>
        </p:txBody>
      </p:sp>
      <p:sp>
        <p:nvSpPr>
          <p:cNvPr id="10" name="Text 4"/>
          <p:cNvSpPr/>
          <p:nvPr/>
        </p:nvSpPr>
        <p:spPr>
          <a:xfrm>
            <a:off x="311785" y="1061085"/>
            <a:ext cx="4828540" cy="2112010"/>
          </a:xfrm>
          <a:prstGeom prst="rect">
            <a:avLst/>
          </a:prstGeom>
          <a:noFill/>
          <a:ln/>
        </p:spPr>
        <p:txBody>
          <a:bodyPr wrap="square" lIns="0" tIns="0" rIns="0" bIns="0" rtlCol="0" anchor="t"/>
          <a:lstStyle/>
          <a:p>
            <a:pPr marL="0" indent="0" algn="l">
              <a:lnSpc>
                <a:spcPct val="120000"/>
              </a:lnSpc>
              <a:buNone/>
            </a:pPr>
            <a:r>
              <a:rPr lang="en-US" sz="3200" dirty="0">
                <a:solidFill>
                  <a:srgbClr val="FFFFFF"/>
                </a:solidFill>
                <a:latin typeface="MiSans" pitchFamily="34" charset="0"/>
                <a:ea typeface="MiSans" pitchFamily="34" charset="-122"/>
                <a:cs typeface="MiSans" pitchFamily="34" charset="-120"/>
              </a:rPr>
              <a:t>International Plan Exodus</a:t>
            </a:r>
            <a:endParaRPr lang="en-US" sz="1600" dirty="0"/>
          </a:p>
        </p:txBody>
      </p:sp>
      <p:sp>
        <p:nvSpPr>
          <p:cNvPr id="11" name="Text 5"/>
          <p:cNvSpPr/>
          <p:nvPr/>
        </p:nvSpPr>
        <p:spPr>
          <a:xfrm>
            <a:off x="5880735" y="1061085"/>
            <a:ext cx="2748280" cy="1310640"/>
          </a:xfrm>
          <a:prstGeom prst="rect">
            <a:avLst/>
          </a:prstGeom>
          <a:noFill/>
          <a:ln/>
        </p:spPr>
        <p:txBody>
          <a:bodyPr wrap="square" lIns="0" tIns="0" rIns="0" bIns="0" rtlCol="0" anchor="t"/>
          <a:lstStyle/>
          <a:p>
            <a:pPr marL="0" indent="0" algn="l">
              <a:lnSpc>
                <a:spcPct val="120000"/>
              </a:lnSpc>
              <a:buNone/>
            </a:pPr>
            <a:r>
              <a:rPr lang="en-US" sz="2000" dirty="0">
                <a:solidFill>
                  <a:srgbClr val="218EC1"/>
                </a:solidFill>
                <a:latin typeface="MiSans" pitchFamily="34" charset="0"/>
                <a:ea typeface="MiSans" pitchFamily="34" charset="-122"/>
                <a:cs typeface="MiSans" pitchFamily="34" charset="-120"/>
              </a:rPr>
              <a:t>High Churn Rate</a:t>
            </a:r>
            <a:endParaRPr lang="en-US" sz="1600" dirty="0"/>
          </a:p>
        </p:txBody>
      </p:sp>
      <p:sp>
        <p:nvSpPr>
          <p:cNvPr id="12" name="Text 6"/>
          <p:cNvSpPr/>
          <p:nvPr/>
        </p:nvSpPr>
        <p:spPr>
          <a:xfrm>
            <a:off x="5763895" y="3161665"/>
            <a:ext cx="3046730" cy="2218730"/>
          </a:xfrm>
          <a:prstGeom prst="rect">
            <a:avLst/>
          </a:prstGeom>
          <a:noFill/>
          <a:ln/>
        </p:spPr>
        <p:txBody>
          <a:bodyPr wrap="square" lIns="0" tIns="0" rIns="0" bIns="0" rtlCol="0" anchor="t">
            <a:spAutoFit/>
          </a:bodyPr>
          <a:lstStyle/>
          <a:p>
            <a:pPr marL="0" indent="0" algn="l">
              <a:lnSpc>
                <a:spcPct val="130000"/>
              </a:lnSpc>
              <a:buNone/>
            </a:pPr>
            <a:r>
              <a:rPr lang="en-US" sz="1600" dirty="0">
                <a:solidFill>
                  <a:srgbClr val="FFFFFF"/>
                </a:solidFill>
                <a:latin typeface="MiSans" pitchFamily="34" charset="0"/>
                <a:ea typeface="MiSans" pitchFamily="34" charset="-122"/>
                <a:cs typeface="MiSans" pitchFamily="34" charset="-120"/>
              </a:rPr>
              <a:t>Customers with international plans churn at a staggering 42%, compared to 11% without. This four-fold increase underscores a significant misalignment between plan value and customer satisfaction.</a:t>
            </a:r>
            <a:endParaRPr lang="en-US" sz="1600" dirty="0"/>
          </a:p>
        </p:txBody>
      </p:sp>
      <p:sp>
        <p:nvSpPr>
          <p:cNvPr id="13" name="Text 7"/>
          <p:cNvSpPr/>
          <p:nvPr/>
        </p:nvSpPr>
        <p:spPr>
          <a:xfrm>
            <a:off x="9145270" y="1061085"/>
            <a:ext cx="2748280" cy="1310640"/>
          </a:xfrm>
          <a:prstGeom prst="rect">
            <a:avLst/>
          </a:prstGeom>
          <a:noFill/>
          <a:ln/>
        </p:spPr>
        <p:txBody>
          <a:bodyPr wrap="square" lIns="0" tIns="0" rIns="0" bIns="0" rtlCol="0" anchor="t"/>
          <a:lstStyle/>
          <a:p>
            <a:pPr marL="0" indent="0" algn="l">
              <a:lnSpc>
                <a:spcPct val="120000"/>
              </a:lnSpc>
              <a:buNone/>
            </a:pPr>
            <a:r>
              <a:rPr lang="en-US" sz="2000" dirty="0">
                <a:solidFill>
                  <a:srgbClr val="218EC1"/>
                </a:solidFill>
                <a:latin typeface="MiSans" pitchFamily="34" charset="0"/>
                <a:ea typeface="MiSans" pitchFamily="34" charset="-122"/>
                <a:cs typeface="MiSans" pitchFamily="34" charset="-120"/>
              </a:rPr>
              <a:t>Immediate Action Needed</a:t>
            </a:r>
            <a:endParaRPr lang="en-US" sz="1600" dirty="0"/>
          </a:p>
        </p:txBody>
      </p:sp>
      <p:sp>
        <p:nvSpPr>
          <p:cNvPr id="14" name="Text 8"/>
          <p:cNvSpPr/>
          <p:nvPr/>
        </p:nvSpPr>
        <p:spPr>
          <a:xfrm>
            <a:off x="9028430" y="3161665"/>
            <a:ext cx="3046730" cy="1901825"/>
          </a:xfrm>
          <a:prstGeom prst="rect">
            <a:avLst/>
          </a:prstGeom>
          <a:noFill/>
          <a:ln/>
        </p:spPr>
        <p:txBody>
          <a:bodyPr wrap="square" lIns="0" tIns="0" rIns="0" bIns="0" rtlCol="0" anchor="t">
            <a:spAutoFit/>
          </a:bodyPr>
          <a:lstStyle/>
          <a:p>
            <a:pPr marL="0" indent="0" algn="l">
              <a:lnSpc>
                <a:spcPct val="130000"/>
              </a:lnSpc>
              <a:buNone/>
            </a:pPr>
            <a:r>
              <a:rPr lang="en-US" sz="1600" dirty="0">
                <a:solidFill>
                  <a:srgbClr val="000000"/>
                </a:solidFill>
                <a:latin typeface="MiSans" pitchFamily="34" charset="0"/>
                <a:ea typeface="MiSans" pitchFamily="34" charset="-122"/>
                <a:cs typeface="MiSans" pitchFamily="34" charset="-120"/>
              </a:rPr>
              <a:t>The high churn rate among international plan subscribers demands urgent action, such as plan redesign, transparent pricing, or loyalty incentives, to retain this high-risk segment.</a:t>
            </a:r>
            <a:endParaRPr lang="en-US" sz="16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4">
    <p:bg>
      <p:bgPr>
        <a:solidFill>
          <a:srgbClr val="0E1215"/>
        </a:solidFill>
        <a:effectLst/>
      </p:bgPr>
    </p:bg>
    <p:spTree>
      <p:nvGrpSpPr>
        <p:cNvPr id="1" name=""/>
        <p:cNvGrpSpPr/>
        <p:nvPr/>
      </p:nvGrpSpPr>
      <p:grpSpPr>
        <a:xfrm>
          <a:off x="0" y="0"/>
          <a:ext cx="0" cy="0"/>
          <a:chOff x="0" y="0"/>
          <a:chExt cx="0" cy="0"/>
        </a:xfrm>
      </p:grpSpPr>
      <p:sp>
        <p:nvSpPr>
          <p:cNvPr id="2" name="Shape 0"/>
          <p:cNvSpPr/>
          <p:nvPr/>
        </p:nvSpPr>
        <p:spPr>
          <a:xfrm>
            <a:off x="4457065" y="2061210"/>
            <a:ext cx="3399155" cy="8258810"/>
          </a:xfrm>
          <a:prstGeom prst="round2SameRect">
            <a:avLst>
              <a:gd name="adj1" fmla="val 50000"/>
              <a:gd name="adj2" fmla="val 0"/>
            </a:avLst>
          </a:prstGeom>
          <a:gradFill flip="none" rotWithShape="1">
            <a:gsLst>
              <a:gs pos="0">
                <a:srgbClr val="788FA3">
                  <a:alpha val="39000"/>
                </a:srgbClr>
              </a:gs>
              <a:gs pos="22000">
                <a:srgbClr val="788FA3">
                  <a:alpha val="36000"/>
                </a:srgbClr>
              </a:gs>
              <a:gs pos="54000">
                <a:srgbClr val="788FA3">
                  <a:alpha val="7000"/>
                </a:srgbClr>
              </a:gs>
              <a:gs pos="100000">
                <a:srgbClr val="232322">
                  <a:alpha val="15000"/>
                </a:srgbClr>
              </a:gs>
            </a:gsLst>
            <a:lin ang="13500000" scaled="1"/>
          </a:gradFill>
          <a:ln w="6350">
            <a:solidFill>
              <a:srgbClr val="788FA3"/>
            </a:solidFill>
            <a:prstDash val="solid"/>
          </a:ln>
        </p:spPr>
      </p:sp>
      <p:sp>
        <p:nvSpPr>
          <p:cNvPr id="3" name="Text 1"/>
          <p:cNvSpPr/>
          <p:nvPr/>
        </p:nvSpPr>
        <p:spPr>
          <a:xfrm>
            <a:off x="4457065" y="2061210"/>
            <a:ext cx="3399155" cy="8258810"/>
          </a:xfrm>
          <a:prstGeom prst="rect">
            <a:avLst/>
          </a:prstGeom>
          <a:noFill/>
          <a:ln/>
        </p:spPr>
        <p:txBody>
          <a:bodyPr wrap="square" lIns="0" tIns="0" rIns="0" bIns="0" rtlCol="0" anchor="t"/>
          <a:lstStyle/>
          <a:p>
            <a:pPr marL="0" indent="0">
              <a:lnSpc>
                <a:spcPct val="100000"/>
              </a:lnSpc>
              <a:buNone/>
            </a:pPr>
            <a:endParaRPr lang="en-US" sz="1600" dirty="0"/>
          </a:p>
        </p:txBody>
      </p:sp>
      <p:sp>
        <p:nvSpPr>
          <p:cNvPr id="4" name="Shape 2"/>
          <p:cNvSpPr/>
          <p:nvPr/>
        </p:nvSpPr>
        <p:spPr>
          <a:xfrm rot="10800000">
            <a:off x="8328660" y="-2260600"/>
            <a:ext cx="3399155" cy="8258810"/>
          </a:xfrm>
          <a:prstGeom prst="round2SameRect">
            <a:avLst>
              <a:gd name="adj1" fmla="val 50000"/>
              <a:gd name="adj2" fmla="val 0"/>
            </a:avLst>
          </a:prstGeom>
          <a:gradFill flip="none" rotWithShape="1">
            <a:gsLst>
              <a:gs pos="0">
                <a:srgbClr val="788FA3">
                  <a:alpha val="39000"/>
                </a:srgbClr>
              </a:gs>
              <a:gs pos="22000">
                <a:srgbClr val="788FA3">
                  <a:alpha val="36000"/>
                </a:srgbClr>
              </a:gs>
              <a:gs pos="54000">
                <a:srgbClr val="788FA3">
                  <a:alpha val="7000"/>
                </a:srgbClr>
              </a:gs>
              <a:gs pos="100000">
                <a:srgbClr val="232322">
                  <a:alpha val="15000"/>
                </a:srgbClr>
              </a:gs>
            </a:gsLst>
            <a:lin ang="13500000" scaled="1"/>
          </a:gradFill>
          <a:ln w="6350">
            <a:solidFill>
              <a:srgbClr val="788FA3"/>
            </a:solidFill>
            <a:prstDash val="solid"/>
          </a:ln>
        </p:spPr>
      </p:sp>
      <p:sp>
        <p:nvSpPr>
          <p:cNvPr id="5" name="Text 3"/>
          <p:cNvSpPr/>
          <p:nvPr/>
        </p:nvSpPr>
        <p:spPr>
          <a:xfrm rot="10800000">
            <a:off x="8328660" y="-2260600"/>
            <a:ext cx="3399155" cy="8258810"/>
          </a:xfrm>
          <a:prstGeom prst="rect">
            <a:avLst/>
          </a:prstGeom>
          <a:noFill/>
          <a:ln/>
        </p:spPr>
        <p:txBody>
          <a:bodyPr wrap="square" lIns="0" tIns="0" rIns="0" bIns="0" rtlCol="0" anchor="t"/>
          <a:lstStyle/>
          <a:p>
            <a:pPr marL="0" indent="0">
              <a:lnSpc>
                <a:spcPct val="100000"/>
              </a:lnSpc>
              <a:buNone/>
            </a:pPr>
            <a:endParaRPr lang="en-US" sz="1600" dirty="0"/>
          </a:p>
        </p:txBody>
      </p:sp>
      <p:sp>
        <p:nvSpPr>
          <p:cNvPr id="6" name="Shape 4"/>
          <p:cNvSpPr/>
          <p:nvPr/>
        </p:nvSpPr>
        <p:spPr>
          <a:xfrm>
            <a:off x="1919605" y="-5283835"/>
            <a:ext cx="8323580" cy="8323580"/>
          </a:xfrm>
          <a:prstGeom prst="ellipse">
            <a:avLst/>
          </a:prstGeom>
          <a:solidFill>
            <a:srgbClr val="FFFFFF">
              <a:alpha val="5098"/>
            </a:srgbClr>
          </a:solidFill>
          <a:ln/>
        </p:spPr>
      </p:sp>
      <p:sp>
        <p:nvSpPr>
          <p:cNvPr id="7" name="Text 5"/>
          <p:cNvSpPr/>
          <p:nvPr/>
        </p:nvSpPr>
        <p:spPr>
          <a:xfrm>
            <a:off x="1919605" y="-5283835"/>
            <a:ext cx="8323580" cy="8323580"/>
          </a:xfrm>
          <a:prstGeom prst="rect">
            <a:avLst/>
          </a:prstGeom>
          <a:noFill/>
          <a:ln/>
        </p:spPr>
        <p:txBody>
          <a:bodyPr wrap="square" lIns="0" tIns="0" rIns="0" bIns="0" rtlCol="0" anchor="t"/>
          <a:lstStyle/>
          <a:p>
            <a:pPr marL="0" indent="0">
              <a:lnSpc>
                <a:spcPct val="100000"/>
              </a:lnSpc>
              <a:buNone/>
            </a:pPr>
            <a:endParaRPr lang="en-US" sz="1600" dirty="0"/>
          </a:p>
        </p:txBody>
      </p:sp>
      <p:sp>
        <p:nvSpPr>
          <p:cNvPr id="8" name="Shape 6"/>
          <p:cNvSpPr/>
          <p:nvPr/>
        </p:nvSpPr>
        <p:spPr>
          <a:xfrm>
            <a:off x="9768840" y="1196975"/>
            <a:ext cx="4304030" cy="4304030"/>
          </a:xfrm>
          <a:prstGeom prst="ellipse">
            <a:avLst/>
          </a:prstGeom>
          <a:solidFill>
            <a:srgbClr val="FFFFFF">
              <a:alpha val="5098"/>
            </a:srgbClr>
          </a:solidFill>
          <a:ln/>
        </p:spPr>
      </p:sp>
      <p:sp>
        <p:nvSpPr>
          <p:cNvPr id="9" name="Text 7"/>
          <p:cNvSpPr/>
          <p:nvPr/>
        </p:nvSpPr>
        <p:spPr>
          <a:xfrm>
            <a:off x="9768840" y="1196975"/>
            <a:ext cx="4304030" cy="4304030"/>
          </a:xfrm>
          <a:prstGeom prst="rect">
            <a:avLst/>
          </a:prstGeom>
          <a:noFill/>
          <a:ln/>
        </p:spPr>
        <p:txBody>
          <a:bodyPr wrap="square" lIns="0" tIns="0" rIns="0" bIns="0" rtlCol="0" anchor="t"/>
          <a:lstStyle/>
          <a:p>
            <a:pPr marL="0" indent="0">
              <a:lnSpc>
                <a:spcPct val="100000"/>
              </a:lnSpc>
              <a:buNone/>
            </a:pPr>
            <a:endParaRPr lang="en-US" sz="1600" dirty="0"/>
          </a:p>
        </p:txBody>
      </p:sp>
      <p:sp>
        <p:nvSpPr>
          <p:cNvPr id="10" name="Shape 8"/>
          <p:cNvSpPr/>
          <p:nvPr/>
        </p:nvSpPr>
        <p:spPr>
          <a:xfrm rot="10800000">
            <a:off x="1952625" y="4520565"/>
            <a:ext cx="386080" cy="772160"/>
          </a:xfrm>
          <a:custGeom>
            <a:avLst/>
            <a:gdLst/>
            <a:ahLst/>
            <a:cxnLst/>
            <a:rect l="l" t="t" r="r" b="b"/>
            <a:pathLst>
              <a:path w="386080" h="772160">
                <a:moveTo>
                  <a:pt x="0" y="671399"/>
                </a:moveTo>
                <a:lnTo>
                  <a:pt x="0" y="0"/>
                </a:lnTo>
                <a:lnTo>
                  <a:pt x="386080" y="772160"/>
                </a:lnTo>
                <a:lnTo>
                  <a:pt x="0" y="671399"/>
                </a:lnTo>
                <a:close/>
              </a:path>
            </a:pathLst>
          </a:custGeom>
          <a:gradFill flip="none" rotWithShape="1">
            <a:gsLst>
              <a:gs pos="0">
                <a:srgbClr val="3CACE1"/>
              </a:gs>
              <a:gs pos="7000">
                <a:srgbClr val="3CACE1"/>
              </a:gs>
              <a:gs pos="100000">
                <a:srgbClr val="A9DAF2">
                  <a:alpha val="0"/>
                </a:srgbClr>
              </a:gs>
            </a:gsLst>
            <a:lin ang="17700000" scaled="1"/>
          </a:gradFill>
          <a:ln w="6350">
            <a:gradFill flip="none" rotWithShape="1">
              <a:gsLst>
                <a:gs pos="0">
                  <a:srgbClr val="FFFFFF"/>
                </a:gs>
                <a:gs pos="43000">
                  <a:srgbClr val="FFFFFF">
                    <a:alpha val="0"/>
                  </a:srgbClr>
                </a:gs>
                <a:gs pos="100000">
                  <a:srgbClr val="FFFFFF">
                    <a:alpha val="0"/>
                  </a:srgbClr>
                </a:gs>
              </a:gsLst>
              <a:lin ang="19680000" scaled="1"/>
            </a:gradFill>
            <a:prstDash val="solid"/>
          </a:ln>
        </p:spPr>
      </p:sp>
      <p:sp>
        <p:nvSpPr>
          <p:cNvPr id="11" name="Text 9"/>
          <p:cNvSpPr/>
          <p:nvPr/>
        </p:nvSpPr>
        <p:spPr>
          <a:xfrm rot="10800000">
            <a:off x="1952625" y="4520565"/>
            <a:ext cx="386080" cy="772160"/>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12" name="Shape 10"/>
          <p:cNvSpPr/>
          <p:nvPr/>
        </p:nvSpPr>
        <p:spPr>
          <a:xfrm rot="10800000" flipH="1">
            <a:off x="2336800" y="4520565"/>
            <a:ext cx="386080" cy="772160"/>
          </a:xfrm>
          <a:custGeom>
            <a:avLst/>
            <a:gdLst/>
            <a:ahLst/>
            <a:cxnLst/>
            <a:rect l="l" t="t" r="r" b="b"/>
            <a:pathLst>
              <a:path w="386080" h="772160">
                <a:moveTo>
                  <a:pt x="0" y="671399"/>
                </a:moveTo>
                <a:lnTo>
                  <a:pt x="0" y="0"/>
                </a:lnTo>
                <a:lnTo>
                  <a:pt x="386080" y="772160"/>
                </a:lnTo>
                <a:lnTo>
                  <a:pt x="0" y="671399"/>
                </a:lnTo>
                <a:close/>
              </a:path>
            </a:pathLst>
          </a:custGeom>
          <a:gradFill flip="none" rotWithShape="1">
            <a:gsLst>
              <a:gs pos="0">
                <a:srgbClr val="28A4DE"/>
              </a:gs>
              <a:gs pos="7000">
                <a:srgbClr val="28A4DE"/>
              </a:gs>
              <a:gs pos="100000">
                <a:srgbClr val="A9DAF2">
                  <a:alpha val="0"/>
                </a:srgbClr>
              </a:gs>
            </a:gsLst>
            <a:lin ang="19200000" scaled="1"/>
          </a:gradFill>
          <a:ln w="6350">
            <a:gradFill flip="none" rotWithShape="1">
              <a:gsLst>
                <a:gs pos="0">
                  <a:srgbClr val="FFFFFF"/>
                </a:gs>
                <a:gs pos="54000">
                  <a:srgbClr val="FFFFFF">
                    <a:alpha val="0"/>
                  </a:srgbClr>
                </a:gs>
                <a:gs pos="100000">
                  <a:srgbClr val="FFFFFF">
                    <a:alpha val="0"/>
                  </a:srgbClr>
                </a:gs>
              </a:gsLst>
              <a:lin ang="18120000" scaled="1"/>
            </a:gradFill>
            <a:prstDash val="solid"/>
          </a:ln>
        </p:spPr>
      </p:sp>
      <p:sp>
        <p:nvSpPr>
          <p:cNvPr id="13" name="Text 11"/>
          <p:cNvSpPr/>
          <p:nvPr/>
        </p:nvSpPr>
        <p:spPr>
          <a:xfrm rot="10800000">
            <a:off x="2336800" y="4520565"/>
            <a:ext cx="386080" cy="772160"/>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14" name="Shape 12"/>
          <p:cNvSpPr/>
          <p:nvPr/>
        </p:nvSpPr>
        <p:spPr>
          <a:xfrm>
            <a:off x="1952625" y="4420235"/>
            <a:ext cx="770255" cy="201295"/>
          </a:xfrm>
          <a:prstGeom prst="flowChartDecision">
            <a:avLst/>
          </a:prstGeom>
          <a:gradFill flip="none" rotWithShape="1">
            <a:gsLst>
              <a:gs pos="0">
                <a:srgbClr val="219ED8"/>
              </a:gs>
              <a:gs pos="9000">
                <a:srgbClr val="219ED8"/>
              </a:gs>
              <a:gs pos="100000">
                <a:srgbClr val="7EC9EB"/>
              </a:gs>
            </a:gsLst>
            <a:lin ang="16200000" scaled="1"/>
          </a:gradFill>
          <a:ln/>
        </p:spPr>
      </p:sp>
      <p:sp>
        <p:nvSpPr>
          <p:cNvPr id="15" name="Text 13"/>
          <p:cNvSpPr/>
          <p:nvPr/>
        </p:nvSpPr>
        <p:spPr>
          <a:xfrm>
            <a:off x="1952625" y="4420235"/>
            <a:ext cx="770255" cy="201295"/>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16" name="Shape 14"/>
          <p:cNvSpPr/>
          <p:nvPr/>
        </p:nvSpPr>
        <p:spPr>
          <a:xfrm rot="10800000">
            <a:off x="974090" y="3281045"/>
            <a:ext cx="1367790" cy="2740025"/>
          </a:xfrm>
          <a:custGeom>
            <a:avLst/>
            <a:gdLst/>
            <a:ahLst/>
            <a:cxnLst/>
            <a:rect l="l" t="t" r="r" b="b"/>
            <a:pathLst>
              <a:path w="1367790" h="2740025">
                <a:moveTo>
                  <a:pt x="0" y="2382471"/>
                </a:moveTo>
                <a:lnTo>
                  <a:pt x="0" y="0"/>
                </a:lnTo>
                <a:lnTo>
                  <a:pt x="1367790" y="2740025"/>
                </a:lnTo>
                <a:lnTo>
                  <a:pt x="0" y="2382471"/>
                </a:lnTo>
                <a:close/>
              </a:path>
            </a:pathLst>
          </a:custGeom>
          <a:gradFill flip="none" rotWithShape="1">
            <a:gsLst>
              <a:gs pos="0">
                <a:srgbClr val="3CACE1"/>
              </a:gs>
              <a:gs pos="7000">
                <a:srgbClr val="3CACE1"/>
              </a:gs>
              <a:gs pos="100000">
                <a:srgbClr val="A9DAF2">
                  <a:alpha val="0"/>
                </a:srgbClr>
              </a:gs>
            </a:gsLst>
            <a:lin ang="17700000" scaled="1"/>
          </a:gradFill>
          <a:ln w="15875">
            <a:gradFill flip="none" rotWithShape="1">
              <a:gsLst>
                <a:gs pos="0">
                  <a:srgbClr val="FFFFFF"/>
                </a:gs>
                <a:gs pos="43000">
                  <a:srgbClr val="FFFFFF">
                    <a:alpha val="0"/>
                  </a:srgbClr>
                </a:gs>
                <a:gs pos="100000">
                  <a:srgbClr val="FFFFFF">
                    <a:alpha val="0"/>
                  </a:srgbClr>
                </a:gs>
              </a:gsLst>
              <a:lin ang="19680000" scaled="1"/>
            </a:gradFill>
            <a:prstDash val="solid"/>
          </a:ln>
        </p:spPr>
      </p:sp>
      <p:sp>
        <p:nvSpPr>
          <p:cNvPr id="17" name="Text 15"/>
          <p:cNvSpPr/>
          <p:nvPr/>
        </p:nvSpPr>
        <p:spPr>
          <a:xfrm rot="10800000">
            <a:off x="974090" y="3281045"/>
            <a:ext cx="1367790" cy="2740025"/>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18" name="Shape 16"/>
          <p:cNvSpPr/>
          <p:nvPr/>
        </p:nvSpPr>
        <p:spPr>
          <a:xfrm rot="10800000" flipH="1">
            <a:off x="2336800" y="3281045"/>
            <a:ext cx="1367790" cy="2740025"/>
          </a:xfrm>
          <a:custGeom>
            <a:avLst/>
            <a:gdLst/>
            <a:ahLst/>
            <a:cxnLst/>
            <a:rect l="l" t="t" r="r" b="b"/>
            <a:pathLst>
              <a:path w="1367790" h="2740025">
                <a:moveTo>
                  <a:pt x="0" y="2382471"/>
                </a:moveTo>
                <a:lnTo>
                  <a:pt x="0" y="0"/>
                </a:lnTo>
                <a:lnTo>
                  <a:pt x="1367790" y="2740025"/>
                </a:lnTo>
                <a:lnTo>
                  <a:pt x="0" y="2382471"/>
                </a:lnTo>
                <a:close/>
              </a:path>
            </a:pathLst>
          </a:custGeom>
          <a:gradFill flip="none" rotWithShape="1">
            <a:gsLst>
              <a:gs pos="0">
                <a:srgbClr val="28A4DE"/>
              </a:gs>
              <a:gs pos="7000">
                <a:srgbClr val="28A4DE"/>
              </a:gs>
              <a:gs pos="100000">
                <a:srgbClr val="A9DAF2">
                  <a:alpha val="0"/>
                </a:srgbClr>
              </a:gs>
            </a:gsLst>
            <a:lin ang="19200000" scaled="1"/>
          </a:gradFill>
          <a:ln w="15875">
            <a:gradFill flip="none" rotWithShape="1">
              <a:gsLst>
                <a:gs pos="0">
                  <a:srgbClr val="FFFFFF"/>
                </a:gs>
                <a:gs pos="54000">
                  <a:srgbClr val="FFFFFF">
                    <a:alpha val="0"/>
                  </a:srgbClr>
                </a:gs>
                <a:gs pos="100000">
                  <a:srgbClr val="FFFFFF">
                    <a:alpha val="0"/>
                  </a:srgbClr>
                </a:gs>
              </a:gsLst>
              <a:lin ang="18120000" scaled="1"/>
            </a:gradFill>
            <a:prstDash val="solid"/>
          </a:ln>
        </p:spPr>
      </p:sp>
      <p:sp>
        <p:nvSpPr>
          <p:cNvPr id="19" name="Text 17"/>
          <p:cNvSpPr/>
          <p:nvPr/>
        </p:nvSpPr>
        <p:spPr>
          <a:xfrm rot="10800000">
            <a:off x="2336800" y="3281045"/>
            <a:ext cx="1367790" cy="2740025"/>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20" name="Shape 18"/>
          <p:cNvSpPr/>
          <p:nvPr/>
        </p:nvSpPr>
        <p:spPr>
          <a:xfrm>
            <a:off x="1727200" y="6042025"/>
            <a:ext cx="1226820" cy="219710"/>
          </a:xfrm>
          <a:prstGeom prst="ellipse">
            <a:avLst/>
          </a:prstGeom>
          <a:solidFill>
            <a:srgbClr val="7EC9EB">
              <a:alpha val="20000"/>
            </a:srgbClr>
          </a:solidFill>
          <a:ln/>
        </p:spPr>
      </p:sp>
      <p:sp>
        <p:nvSpPr>
          <p:cNvPr id="21" name="Text 19"/>
          <p:cNvSpPr/>
          <p:nvPr/>
        </p:nvSpPr>
        <p:spPr>
          <a:xfrm>
            <a:off x="1727200" y="6042025"/>
            <a:ext cx="1226820" cy="219710"/>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22" name="Shape 20"/>
          <p:cNvSpPr/>
          <p:nvPr/>
        </p:nvSpPr>
        <p:spPr>
          <a:xfrm>
            <a:off x="974090" y="2924810"/>
            <a:ext cx="2730500" cy="713740"/>
          </a:xfrm>
          <a:prstGeom prst="flowChartDecision">
            <a:avLst/>
          </a:prstGeom>
          <a:gradFill flip="none" rotWithShape="1">
            <a:gsLst>
              <a:gs pos="0">
                <a:srgbClr val="219ED8"/>
              </a:gs>
              <a:gs pos="9000">
                <a:srgbClr val="219ED8"/>
              </a:gs>
              <a:gs pos="100000">
                <a:srgbClr val="7EC9EB"/>
              </a:gs>
            </a:gsLst>
            <a:lin ang="16200000" scaled="1"/>
          </a:gradFill>
          <a:ln/>
        </p:spPr>
      </p:sp>
      <p:sp>
        <p:nvSpPr>
          <p:cNvPr id="23" name="Text 21"/>
          <p:cNvSpPr/>
          <p:nvPr/>
        </p:nvSpPr>
        <p:spPr>
          <a:xfrm>
            <a:off x="974090" y="2924810"/>
            <a:ext cx="2730500" cy="713740"/>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24" name="Shape 22"/>
          <p:cNvSpPr/>
          <p:nvPr/>
        </p:nvSpPr>
        <p:spPr>
          <a:xfrm rot="720000">
            <a:off x="603250" y="3929380"/>
            <a:ext cx="3438525" cy="1009650"/>
          </a:xfrm>
          <a:prstGeom prst="ellipse">
            <a:avLst/>
          </a:prstGeom>
          <a:solidFill>
            <a:srgbClr val="000000">
              <a:alpha val="0"/>
            </a:srgbClr>
          </a:solidFill>
          <a:ln w="9525">
            <a:gradFill flip="none" rotWithShape="1">
              <a:gsLst>
                <a:gs pos="0">
                  <a:srgbClr val="7EC9EB"/>
                </a:gs>
                <a:gs pos="81000">
                  <a:srgbClr val="28A4DE">
                    <a:alpha val="0"/>
                  </a:srgbClr>
                </a:gs>
                <a:gs pos="100000">
                  <a:srgbClr val="28A4DE">
                    <a:alpha val="0"/>
                  </a:srgbClr>
                </a:gs>
              </a:gsLst>
              <a:lin ang="16140000" scaled="1"/>
            </a:gradFill>
            <a:prstDash val="solid"/>
          </a:ln>
        </p:spPr>
      </p:sp>
      <p:sp>
        <p:nvSpPr>
          <p:cNvPr id="25" name="Text 23"/>
          <p:cNvSpPr/>
          <p:nvPr/>
        </p:nvSpPr>
        <p:spPr>
          <a:xfrm rot="720000">
            <a:off x="603250" y="3929380"/>
            <a:ext cx="3438525" cy="1009650"/>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26" name="Shape 24"/>
          <p:cNvSpPr/>
          <p:nvPr/>
        </p:nvSpPr>
        <p:spPr>
          <a:xfrm rot="20640000" flipV="1">
            <a:off x="643890" y="3928110"/>
            <a:ext cx="3438525" cy="1009650"/>
          </a:xfrm>
          <a:prstGeom prst="ellipse">
            <a:avLst/>
          </a:prstGeom>
          <a:solidFill>
            <a:srgbClr val="000000">
              <a:alpha val="0"/>
            </a:srgbClr>
          </a:solidFill>
          <a:ln w="9525">
            <a:gradFill flip="none" rotWithShape="1">
              <a:gsLst>
                <a:gs pos="0">
                  <a:srgbClr val="28A4DE">
                    <a:alpha val="0"/>
                  </a:srgbClr>
                </a:gs>
                <a:gs pos="19000">
                  <a:srgbClr val="28A4DE">
                    <a:alpha val="0"/>
                  </a:srgbClr>
                </a:gs>
                <a:gs pos="100000">
                  <a:srgbClr val="7EC9EB"/>
                </a:gs>
              </a:gsLst>
              <a:lin ang="16200000" scaled="1"/>
            </a:gradFill>
            <a:prstDash val="solid"/>
          </a:ln>
        </p:spPr>
      </p:sp>
      <p:sp>
        <p:nvSpPr>
          <p:cNvPr id="27" name="Text 25"/>
          <p:cNvSpPr/>
          <p:nvPr/>
        </p:nvSpPr>
        <p:spPr>
          <a:xfrm rot="20640000">
            <a:off x="643890" y="3928110"/>
            <a:ext cx="3438525" cy="1009650"/>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28" name="Shape 26"/>
          <p:cNvSpPr/>
          <p:nvPr/>
        </p:nvSpPr>
        <p:spPr>
          <a:xfrm>
            <a:off x="2097405" y="6086475"/>
            <a:ext cx="486410" cy="129540"/>
          </a:xfrm>
          <a:prstGeom prst="ellipse">
            <a:avLst/>
          </a:prstGeom>
          <a:solidFill>
            <a:srgbClr val="93D2EF">
              <a:alpha val="50196"/>
            </a:srgbClr>
          </a:solidFill>
          <a:ln/>
        </p:spPr>
      </p:sp>
      <p:sp>
        <p:nvSpPr>
          <p:cNvPr id="29" name="Text 27"/>
          <p:cNvSpPr/>
          <p:nvPr/>
        </p:nvSpPr>
        <p:spPr>
          <a:xfrm>
            <a:off x="2097405" y="6086475"/>
            <a:ext cx="486410" cy="129540"/>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30" name="Shape 28"/>
          <p:cNvSpPr/>
          <p:nvPr/>
        </p:nvSpPr>
        <p:spPr>
          <a:xfrm>
            <a:off x="713105" y="403225"/>
            <a:ext cx="600710" cy="601980"/>
          </a:xfrm>
          <a:prstGeom prst="ellipse">
            <a:avLst/>
          </a:prstGeom>
          <a:gradFill flip="none" rotWithShape="1">
            <a:gsLst>
              <a:gs pos="0">
                <a:srgbClr val="28A4DE"/>
              </a:gs>
              <a:gs pos="81000">
                <a:srgbClr val="C5C9CE">
                  <a:alpha val="0"/>
                </a:srgbClr>
              </a:gs>
              <a:gs pos="100000">
                <a:srgbClr val="C5C9CE">
                  <a:alpha val="0"/>
                </a:srgbClr>
              </a:gs>
            </a:gsLst>
            <a:lin ang="2700000" scaled="1"/>
          </a:gradFill>
          <a:ln/>
        </p:spPr>
      </p:sp>
      <p:sp>
        <p:nvSpPr>
          <p:cNvPr id="31" name="Text 29"/>
          <p:cNvSpPr/>
          <p:nvPr/>
        </p:nvSpPr>
        <p:spPr>
          <a:xfrm>
            <a:off x="713105" y="403225"/>
            <a:ext cx="600710" cy="601980"/>
          </a:xfrm>
          <a:prstGeom prst="rect">
            <a:avLst/>
          </a:prstGeom>
          <a:noFill/>
          <a:ln/>
        </p:spPr>
        <p:txBody>
          <a:bodyPr wrap="square" lIns="45720" tIns="91440" rIns="91440" bIns="45720" rtlCol="0" anchor="ctr"/>
          <a:lstStyle/>
          <a:p>
            <a:pPr marL="0" indent="0">
              <a:lnSpc>
                <a:spcPct val="120000"/>
              </a:lnSpc>
              <a:buNone/>
            </a:pPr>
            <a:endParaRPr lang="en-US" sz="1600" dirty="0"/>
          </a:p>
        </p:txBody>
      </p:sp>
      <p:sp>
        <p:nvSpPr>
          <p:cNvPr id="32" name="Text 30"/>
          <p:cNvSpPr/>
          <p:nvPr/>
        </p:nvSpPr>
        <p:spPr>
          <a:xfrm>
            <a:off x="970280" y="514350"/>
            <a:ext cx="10520680" cy="658416"/>
          </a:xfrm>
          <a:prstGeom prst="rect">
            <a:avLst/>
          </a:prstGeom>
          <a:noFill/>
          <a:ln/>
        </p:spPr>
        <p:txBody>
          <a:bodyPr wrap="square" lIns="0" tIns="0" rIns="0" bIns="0" rtlCol="0" anchor="t">
            <a:spAutoFit/>
          </a:bodyPr>
          <a:lstStyle/>
          <a:p>
            <a:pPr marL="0" indent="0" algn="l">
              <a:lnSpc>
                <a:spcPct val="120000"/>
              </a:lnSpc>
              <a:buNone/>
            </a:pPr>
            <a:r>
              <a:rPr lang="en-US" sz="3600" dirty="0">
                <a:solidFill>
                  <a:srgbClr val="218EC1"/>
                </a:solidFill>
                <a:latin typeface="MiSans" pitchFamily="34" charset="0"/>
                <a:ea typeface="MiSans" pitchFamily="34" charset="-122"/>
                <a:cs typeface="MiSans" pitchFamily="34" charset="-120"/>
              </a:rPr>
              <a:t>Voicemail Loyalty Edge</a:t>
            </a:r>
            <a:endParaRPr lang="en-US" sz="1600" dirty="0"/>
          </a:p>
        </p:txBody>
      </p:sp>
      <p:sp>
        <p:nvSpPr>
          <p:cNvPr id="33" name="Text 31"/>
          <p:cNvSpPr/>
          <p:nvPr/>
        </p:nvSpPr>
        <p:spPr>
          <a:xfrm>
            <a:off x="4669790" y="2939415"/>
            <a:ext cx="3006090" cy="1371600"/>
          </a:xfrm>
          <a:prstGeom prst="rect">
            <a:avLst/>
          </a:prstGeom>
          <a:noFill/>
          <a:ln/>
        </p:spPr>
        <p:txBody>
          <a:bodyPr wrap="square" lIns="45720" tIns="45720" rIns="45720" bIns="45720" rtlCol="0" anchor="t"/>
          <a:lstStyle/>
          <a:p>
            <a:pPr marL="0" indent="0" algn="l">
              <a:lnSpc>
                <a:spcPct val="130000"/>
              </a:lnSpc>
              <a:buNone/>
            </a:pPr>
            <a:r>
              <a:rPr lang="en-US" sz="2400" dirty="0">
                <a:solidFill>
                  <a:srgbClr val="7EC9EB"/>
                </a:solidFill>
                <a:latin typeface="MiSans" pitchFamily="34" charset="0"/>
                <a:ea typeface="MiSans" pitchFamily="34" charset="-122"/>
                <a:cs typeface="MiSans" pitchFamily="34" charset="-120"/>
              </a:rPr>
              <a:t>Voicemail Impact</a:t>
            </a:r>
            <a:endParaRPr lang="en-US" sz="1600" dirty="0"/>
          </a:p>
        </p:txBody>
      </p:sp>
      <p:sp>
        <p:nvSpPr>
          <p:cNvPr id="34" name="Text 32"/>
          <p:cNvSpPr/>
          <p:nvPr/>
        </p:nvSpPr>
        <p:spPr>
          <a:xfrm>
            <a:off x="4585970" y="4018915"/>
            <a:ext cx="3133725" cy="1715294"/>
          </a:xfrm>
          <a:prstGeom prst="rect">
            <a:avLst/>
          </a:prstGeom>
          <a:noFill/>
          <a:ln/>
        </p:spPr>
        <p:txBody>
          <a:bodyPr wrap="square" lIns="45720" tIns="45720" rIns="45720" bIns="45720" rtlCol="0" anchor="t">
            <a:spAutoFit/>
          </a:bodyPr>
          <a:lstStyle/>
          <a:p>
            <a:pPr marL="0" indent="0" algn="l">
              <a:lnSpc>
                <a:spcPct val="130000"/>
              </a:lnSpc>
              <a:buNone/>
            </a:pPr>
            <a:r>
              <a:rPr lang="en-US" sz="1400" dirty="0">
                <a:solidFill>
                  <a:srgbClr val="FFFFFF"/>
                </a:solidFill>
                <a:latin typeface="MiSans" pitchFamily="34" charset="0"/>
                <a:ea typeface="MiSans" pitchFamily="34" charset="-122"/>
                <a:cs typeface="MiSans" pitchFamily="34" charset="-120"/>
              </a:rPr>
              <a:t>Voicemail plan subscribers churn at only 8.7%, compared to 16.7% for non-subscribers. This indicates that perceived added value from voicemail services significantly enhances customer loyalty.</a:t>
            </a:r>
            <a:endParaRPr lang="en-US" sz="1600" dirty="0"/>
          </a:p>
        </p:txBody>
      </p:sp>
      <p:sp>
        <p:nvSpPr>
          <p:cNvPr id="35" name="Text 33"/>
          <p:cNvSpPr/>
          <p:nvPr/>
        </p:nvSpPr>
        <p:spPr>
          <a:xfrm>
            <a:off x="8458200" y="1197610"/>
            <a:ext cx="2974340" cy="1371600"/>
          </a:xfrm>
          <a:prstGeom prst="rect">
            <a:avLst/>
          </a:prstGeom>
          <a:noFill/>
          <a:ln/>
        </p:spPr>
        <p:txBody>
          <a:bodyPr wrap="square" lIns="45720" tIns="45720" rIns="45720" bIns="45720" rtlCol="0" anchor="t"/>
          <a:lstStyle/>
          <a:p>
            <a:pPr marL="0" indent="0" algn="l">
              <a:lnSpc>
                <a:spcPct val="130000"/>
              </a:lnSpc>
              <a:buNone/>
            </a:pPr>
            <a:r>
              <a:rPr lang="en-US" sz="2400" dirty="0">
                <a:solidFill>
                  <a:srgbClr val="7EC9EB"/>
                </a:solidFill>
                <a:latin typeface="MiSans" pitchFamily="34" charset="0"/>
                <a:ea typeface="MiSans" pitchFamily="34" charset="-122"/>
                <a:cs typeface="MiSans" pitchFamily="34" charset="-120"/>
              </a:rPr>
              <a:t>Retention Strategy</a:t>
            </a:r>
            <a:endParaRPr lang="en-US" sz="1600" dirty="0"/>
          </a:p>
        </p:txBody>
      </p:sp>
      <p:sp>
        <p:nvSpPr>
          <p:cNvPr id="36" name="Text 34"/>
          <p:cNvSpPr/>
          <p:nvPr/>
        </p:nvSpPr>
        <p:spPr>
          <a:xfrm>
            <a:off x="8451215" y="2277110"/>
            <a:ext cx="3133725" cy="1715294"/>
          </a:xfrm>
          <a:prstGeom prst="rect">
            <a:avLst/>
          </a:prstGeom>
          <a:noFill/>
          <a:ln/>
        </p:spPr>
        <p:txBody>
          <a:bodyPr wrap="square" lIns="45720" tIns="45720" rIns="45720" bIns="45720" rtlCol="0" anchor="t">
            <a:spAutoFit/>
          </a:bodyPr>
          <a:lstStyle/>
          <a:p>
            <a:pPr marL="0" indent="0" algn="l">
              <a:lnSpc>
                <a:spcPct val="130000"/>
              </a:lnSpc>
              <a:buNone/>
            </a:pPr>
            <a:r>
              <a:rPr lang="en-US" sz="1400" dirty="0">
                <a:solidFill>
                  <a:srgbClr val="FFFFFF"/>
                </a:solidFill>
                <a:latin typeface="MiSans" pitchFamily="34" charset="0"/>
                <a:ea typeface="MiSans" pitchFamily="34" charset="-122"/>
                <a:cs typeface="MiSans" pitchFamily="34" charset="-120"/>
              </a:rPr>
              <a:t>Promoting voicemail adoption through tutorials and free trials can convert indifferent users into engaged customers, reducing churn risk and potentially increasing ancillary service revenue.</a:t>
            </a:r>
            <a:endParaRPr lang="en-US" sz="16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5">
    <p:bg>
      <p:bgPr>
        <a:solidFill>
          <a:srgbClr val="0E1215"/>
        </a:solidFill>
        <a:effectLst/>
      </p:bgPr>
    </p:bg>
    <p:spTree>
      <p:nvGrpSpPr>
        <p:cNvPr id="1" name=""/>
        <p:cNvGrpSpPr/>
        <p:nvPr/>
      </p:nvGrpSpPr>
      <p:grpSpPr>
        <a:xfrm>
          <a:off x="0" y="0"/>
          <a:ext cx="0" cy="0"/>
          <a:chOff x="0" y="0"/>
          <a:chExt cx="0" cy="0"/>
        </a:xfrm>
      </p:grpSpPr>
      <p:pic>
        <p:nvPicPr>
          <p:cNvPr id="2" name="Image 0" descr="https://kimi-img.moonshot.cn/pub/slides/slides_tmpl/image/25-08-27-20:03:33-d2nf8598bjvh7rlj09bg.png"/>
          <p:cNvPicPr>
            <a:picLocks noChangeAspect="1"/>
          </p:cNvPicPr>
          <p:nvPr/>
        </p:nvPicPr>
        <p:blipFill>
          <a:blip r:embed="rId3"/>
          <a:srcRect l="8389" t="15000"/>
          <a:stretch/>
        </p:blipFill>
        <p:spPr>
          <a:xfrm>
            <a:off x="0" y="0"/>
            <a:ext cx="12193200" cy="6856575"/>
          </a:xfrm>
          <a:prstGeom prst="rect">
            <a:avLst/>
          </a:prstGeom>
        </p:spPr>
      </p:pic>
      <p:sp>
        <p:nvSpPr>
          <p:cNvPr id="3" name="Shape 0"/>
          <p:cNvSpPr/>
          <p:nvPr/>
        </p:nvSpPr>
        <p:spPr>
          <a:xfrm>
            <a:off x="9768840" y="1196975"/>
            <a:ext cx="4304030" cy="4304030"/>
          </a:xfrm>
          <a:prstGeom prst="ellipse">
            <a:avLst/>
          </a:prstGeom>
          <a:solidFill>
            <a:srgbClr val="FFFFFF">
              <a:alpha val="5098"/>
            </a:srgbClr>
          </a:solidFill>
          <a:ln/>
        </p:spPr>
      </p:sp>
      <p:sp>
        <p:nvSpPr>
          <p:cNvPr id="4" name="Text 1"/>
          <p:cNvSpPr/>
          <p:nvPr/>
        </p:nvSpPr>
        <p:spPr>
          <a:xfrm>
            <a:off x="9768840" y="1196975"/>
            <a:ext cx="4304030" cy="4304030"/>
          </a:xfrm>
          <a:prstGeom prst="rect">
            <a:avLst/>
          </a:prstGeom>
          <a:noFill/>
          <a:ln/>
        </p:spPr>
        <p:txBody>
          <a:bodyPr wrap="square" lIns="0" tIns="0" rIns="0" bIns="0" rtlCol="0" anchor="t"/>
          <a:lstStyle/>
          <a:p>
            <a:pPr marL="0" indent="0">
              <a:lnSpc>
                <a:spcPct val="100000"/>
              </a:lnSpc>
              <a:buNone/>
            </a:pPr>
            <a:endParaRPr lang="en-US" sz="1600" dirty="0"/>
          </a:p>
        </p:txBody>
      </p:sp>
      <p:sp>
        <p:nvSpPr>
          <p:cNvPr id="5" name="Text 2"/>
          <p:cNvSpPr/>
          <p:nvPr/>
        </p:nvSpPr>
        <p:spPr>
          <a:xfrm>
            <a:off x="1459230" y="2247900"/>
            <a:ext cx="1612900" cy="1098550"/>
          </a:xfrm>
          <a:prstGeom prst="rect">
            <a:avLst/>
          </a:prstGeom>
          <a:noFill/>
          <a:ln/>
        </p:spPr>
        <p:txBody>
          <a:bodyPr wrap="square" lIns="0" tIns="0" rIns="0" bIns="0" rtlCol="0" anchor="t"/>
          <a:lstStyle/>
          <a:p>
            <a:pPr marL="0" indent="0" algn="l">
              <a:lnSpc>
                <a:spcPct val="100000"/>
              </a:lnSpc>
              <a:buNone/>
            </a:pPr>
            <a:r>
              <a:rPr lang="en-US" sz="8000" dirty="0">
                <a:solidFill>
                  <a:srgbClr val="218EC1"/>
                </a:solidFill>
                <a:latin typeface="MiSans" pitchFamily="34" charset="0"/>
                <a:ea typeface="MiSans" pitchFamily="34" charset="-122"/>
                <a:cs typeface="MiSans" pitchFamily="34" charset="-120"/>
              </a:rPr>
              <a:t>04</a:t>
            </a:r>
            <a:endParaRPr lang="en-US" sz="1600" dirty="0"/>
          </a:p>
        </p:txBody>
      </p:sp>
      <p:sp>
        <p:nvSpPr>
          <p:cNvPr id="6" name="Text 3"/>
          <p:cNvSpPr/>
          <p:nvPr/>
        </p:nvSpPr>
        <p:spPr>
          <a:xfrm>
            <a:off x="1440180" y="3517900"/>
            <a:ext cx="9516745" cy="1183640"/>
          </a:xfrm>
          <a:prstGeom prst="rect">
            <a:avLst/>
          </a:prstGeom>
          <a:noFill/>
          <a:ln/>
        </p:spPr>
        <p:txBody>
          <a:bodyPr wrap="square" lIns="0" tIns="0" rIns="0" bIns="0" rtlCol="0" anchor="t"/>
          <a:lstStyle/>
          <a:p>
            <a:pPr marL="0" indent="0" algn="l">
              <a:lnSpc>
                <a:spcPct val="100000"/>
              </a:lnSpc>
              <a:buNone/>
            </a:pPr>
            <a:r>
              <a:rPr lang="en-US" sz="4400" dirty="0">
                <a:solidFill>
                  <a:srgbClr val="FFFFFF"/>
                </a:solidFill>
                <a:latin typeface="MiSans" pitchFamily="34" charset="0"/>
                <a:ea typeface="MiSans" pitchFamily="34" charset="-122"/>
                <a:cs typeface="MiSans" pitchFamily="34" charset="-120"/>
              </a:rPr>
              <a:t>Feature Engineering</a:t>
            </a:r>
            <a:endParaRPr lang="en-US" sz="16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6">
    <p:bg>
      <p:bgPr>
        <a:solidFill>
          <a:srgbClr val="0E1215"/>
        </a:solidFill>
        <a:effectLst/>
      </p:bgPr>
    </p:bg>
    <p:spTree>
      <p:nvGrpSpPr>
        <p:cNvPr id="1" name=""/>
        <p:cNvGrpSpPr/>
        <p:nvPr/>
      </p:nvGrpSpPr>
      <p:grpSpPr>
        <a:xfrm>
          <a:off x="0" y="0"/>
          <a:ext cx="0" cy="0"/>
          <a:chOff x="0" y="0"/>
          <a:chExt cx="0" cy="0"/>
        </a:xfrm>
      </p:grpSpPr>
      <p:pic>
        <p:nvPicPr>
          <p:cNvPr id="2" name="Image 0" descr="https://kimi-img.moonshot.cn/pub/slides/slides_tmpl/image/25-08-27-20:03:31-d2nf84p8bjvh7rlj0990.png"/>
          <p:cNvPicPr>
            <a:picLocks noChangeAspect="1"/>
          </p:cNvPicPr>
          <p:nvPr/>
        </p:nvPicPr>
        <p:blipFill>
          <a:blip r:embed="rId3"/>
          <a:stretch>
            <a:fillRect/>
          </a:stretch>
        </p:blipFill>
        <p:spPr>
          <a:xfrm>
            <a:off x="1167130" y="1568450"/>
            <a:ext cx="33655" cy="2004695"/>
          </a:xfrm>
          <a:prstGeom prst="rect">
            <a:avLst/>
          </a:prstGeom>
        </p:spPr>
      </p:pic>
      <p:pic>
        <p:nvPicPr>
          <p:cNvPr id="3" name="Image 1" descr="https://kimi-img.moonshot.cn/pub/slides/slides_tmpl/image/25-08-27-20:03:31-d2nf84p8bjvh7rlj0990.png"/>
          <p:cNvPicPr>
            <a:picLocks noChangeAspect="1"/>
          </p:cNvPicPr>
          <p:nvPr/>
        </p:nvPicPr>
        <p:blipFill>
          <a:blip r:embed="rId3"/>
          <a:stretch>
            <a:fillRect/>
          </a:stretch>
        </p:blipFill>
        <p:spPr>
          <a:xfrm>
            <a:off x="1168400" y="4009390"/>
            <a:ext cx="33655" cy="2004695"/>
          </a:xfrm>
          <a:prstGeom prst="rect">
            <a:avLst/>
          </a:prstGeom>
        </p:spPr>
      </p:pic>
      <p:pic>
        <p:nvPicPr>
          <p:cNvPr id="4" name="Image 2" descr="https://kimi-img.moonshot.cn/pub/slides/slides_tmpl/image/25-08-27-20:03:31-d2nf84p8bjvh7rlj0990.png"/>
          <p:cNvPicPr>
            <a:picLocks noChangeAspect="1"/>
          </p:cNvPicPr>
          <p:nvPr/>
        </p:nvPicPr>
        <p:blipFill>
          <a:blip r:embed="rId3"/>
          <a:stretch>
            <a:fillRect/>
          </a:stretch>
        </p:blipFill>
        <p:spPr>
          <a:xfrm>
            <a:off x="6558915" y="4024630"/>
            <a:ext cx="33655" cy="2004695"/>
          </a:xfrm>
          <a:prstGeom prst="rect">
            <a:avLst/>
          </a:prstGeom>
        </p:spPr>
      </p:pic>
      <p:pic>
        <p:nvPicPr>
          <p:cNvPr id="5" name="Image 3" descr="https://kimi-img.moonshot.cn/pub/slides/slides_tmpl/image/25-08-27-20:03:31-d2nf84p8bjvh7rlj0990.png"/>
          <p:cNvPicPr>
            <a:picLocks noChangeAspect="1"/>
          </p:cNvPicPr>
          <p:nvPr/>
        </p:nvPicPr>
        <p:blipFill>
          <a:blip r:embed="rId3"/>
          <a:stretch>
            <a:fillRect/>
          </a:stretch>
        </p:blipFill>
        <p:spPr>
          <a:xfrm>
            <a:off x="6604635" y="1584325"/>
            <a:ext cx="33655" cy="2004695"/>
          </a:xfrm>
          <a:prstGeom prst="rect">
            <a:avLst/>
          </a:prstGeom>
        </p:spPr>
      </p:pic>
      <p:sp>
        <p:nvSpPr>
          <p:cNvPr id="6" name="Shape 0"/>
          <p:cNvSpPr/>
          <p:nvPr/>
        </p:nvSpPr>
        <p:spPr>
          <a:xfrm>
            <a:off x="713105" y="403225"/>
            <a:ext cx="600710" cy="601980"/>
          </a:xfrm>
          <a:prstGeom prst="ellipse">
            <a:avLst/>
          </a:prstGeom>
          <a:gradFill flip="none" rotWithShape="1">
            <a:gsLst>
              <a:gs pos="0">
                <a:srgbClr val="28A4DE"/>
              </a:gs>
              <a:gs pos="81000">
                <a:srgbClr val="C5C9CE">
                  <a:alpha val="0"/>
                </a:srgbClr>
              </a:gs>
              <a:gs pos="100000">
                <a:srgbClr val="C5C9CE">
                  <a:alpha val="0"/>
                </a:srgbClr>
              </a:gs>
            </a:gsLst>
            <a:lin ang="2700000" scaled="1"/>
          </a:gradFill>
          <a:ln/>
        </p:spPr>
      </p:sp>
      <p:sp>
        <p:nvSpPr>
          <p:cNvPr id="7" name="Text 1"/>
          <p:cNvSpPr/>
          <p:nvPr/>
        </p:nvSpPr>
        <p:spPr>
          <a:xfrm>
            <a:off x="713105" y="403225"/>
            <a:ext cx="600710" cy="601980"/>
          </a:xfrm>
          <a:prstGeom prst="rect">
            <a:avLst/>
          </a:prstGeom>
          <a:noFill/>
          <a:ln/>
        </p:spPr>
        <p:txBody>
          <a:bodyPr wrap="square" lIns="45720" tIns="91440" rIns="91440" bIns="45720" rtlCol="0" anchor="ctr"/>
          <a:lstStyle/>
          <a:p>
            <a:pPr marL="0" indent="0">
              <a:lnSpc>
                <a:spcPct val="120000"/>
              </a:lnSpc>
              <a:buNone/>
            </a:pPr>
            <a:endParaRPr lang="en-US" sz="1600" dirty="0"/>
          </a:p>
        </p:txBody>
      </p:sp>
      <p:sp>
        <p:nvSpPr>
          <p:cNvPr id="8" name="Text 2"/>
          <p:cNvSpPr/>
          <p:nvPr/>
        </p:nvSpPr>
        <p:spPr>
          <a:xfrm>
            <a:off x="970280" y="514350"/>
            <a:ext cx="10520680" cy="658416"/>
          </a:xfrm>
          <a:prstGeom prst="rect">
            <a:avLst/>
          </a:prstGeom>
          <a:noFill/>
          <a:ln/>
        </p:spPr>
        <p:txBody>
          <a:bodyPr wrap="square" lIns="0" tIns="0" rIns="0" bIns="0" rtlCol="0" anchor="t">
            <a:spAutoFit/>
          </a:bodyPr>
          <a:lstStyle/>
          <a:p>
            <a:pPr marL="0" indent="0" algn="l">
              <a:lnSpc>
                <a:spcPct val="120000"/>
              </a:lnSpc>
              <a:buNone/>
            </a:pPr>
            <a:r>
              <a:rPr lang="en-US" sz="3600" dirty="0">
                <a:solidFill>
                  <a:srgbClr val="218EC1"/>
                </a:solidFill>
                <a:latin typeface="MiSans" pitchFamily="34" charset="0"/>
                <a:ea typeface="MiSans" pitchFamily="34" charset="-122"/>
                <a:cs typeface="MiSans" pitchFamily="34" charset="-120"/>
              </a:rPr>
              <a:t>Crafting Predictive Signals</a:t>
            </a:r>
            <a:endParaRPr lang="en-US" sz="1600" dirty="0"/>
          </a:p>
        </p:txBody>
      </p:sp>
      <p:sp>
        <p:nvSpPr>
          <p:cNvPr id="9" name="Text 3"/>
          <p:cNvSpPr/>
          <p:nvPr/>
        </p:nvSpPr>
        <p:spPr>
          <a:xfrm>
            <a:off x="1463604" y="1523999"/>
            <a:ext cx="5074923" cy="368300"/>
          </a:xfrm>
          <a:prstGeom prst="rect">
            <a:avLst/>
          </a:prstGeom>
          <a:noFill/>
          <a:ln/>
        </p:spPr>
        <p:txBody>
          <a:bodyPr wrap="square" lIns="0" tIns="0" rIns="0" bIns="0" rtlCol="0" anchor="t">
            <a:spAutoFit/>
          </a:bodyPr>
          <a:lstStyle/>
          <a:p>
            <a:pPr marL="0" indent="0" algn="l">
              <a:lnSpc>
                <a:spcPct val="100000"/>
              </a:lnSpc>
              <a:buNone/>
            </a:pPr>
            <a:r>
              <a:rPr lang="en-US" sz="2400" dirty="0">
                <a:solidFill>
                  <a:srgbClr val="7EC9EB"/>
                </a:solidFill>
                <a:latin typeface="MiSans" pitchFamily="34" charset="0"/>
                <a:ea typeface="MiSans" pitchFamily="34" charset="-122"/>
                <a:cs typeface="MiSans" pitchFamily="34" charset="-120"/>
              </a:rPr>
              <a:t>Call Intensity</a:t>
            </a:r>
            <a:endParaRPr lang="en-US" sz="1600" dirty="0"/>
          </a:p>
        </p:txBody>
      </p:sp>
      <p:sp>
        <p:nvSpPr>
          <p:cNvPr id="10" name="Text 4"/>
          <p:cNvSpPr/>
          <p:nvPr/>
        </p:nvSpPr>
        <p:spPr>
          <a:xfrm>
            <a:off x="1463675" y="1977390"/>
            <a:ext cx="4874260" cy="1143397"/>
          </a:xfrm>
          <a:prstGeom prst="rect">
            <a:avLst/>
          </a:prstGeom>
          <a:noFill/>
          <a:ln/>
        </p:spPr>
        <p:txBody>
          <a:bodyPr wrap="square" lIns="0" tIns="0" rIns="0" bIns="0" rtlCol="0" anchor="t">
            <a:spAutoFit/>
          </a:bodyPr>
          <a:lstStyle/>
          <a:p>
            <a:pPr marL="0" indent="0" algn="l">
              <a:lnSpc>
                <a:spcPct val="130000"/>
              </a:lnSpc>
              <a:buNone/>
            </a:pPr>
            <a:r>
              <a:rPr lang="en-US" sz="1400" dirty="0">
                <a:solidFill>
                  <a:srgbClr val="FFFFFF"/>
                </a:solidFill>
                <a:latin typeface="MiSans" pitchFamily="34" charset="0"/>
                <a:ea typeface="MiSans" pitchFamily="34" charset="-122"/>
                <a:cs typeface="MiSans" pitchFamily="34" charset="-120"/>
              </a:rPr>
              <a:t>Derived the call-intensity ratio to capture the average length of calls, providing insight into customer behavior and usage patterns that may indicate dissatisfaction or loyalty.</a:t>
            </a:r>
            <a:endParaRPr lang="en-US" sz="1600" dirty="0"/>
          </a:p>
        </p:txBody>
      </p:sp>
      <p:sp>
        <p:nvSpPr>
          <p:cNvPr id="11" name="Text 5"/>
          <p:cNvSpPr/>
          <p:nvPr/>
        </p:nvSpPr>
        <p:spPr>
          <a:xfrm>
            <a:off x="1463040" y="3970020"/>
            <a:ext cx="5022215" cy="368300"/>
          </a:xfrm>
          <a:prstGeom prst="rect">
            <a:avLst/>
          </a:prstGeom>
          <a:noFill/>
          <a:ln/>
        </p:spPr>
        <p:txBody>
          <a:bodyPr wrap="square" lIns="0" tIns="0" rIns="0" bIns="0" rtlCol="0" anchor="t">
            <a:spAutoFit/>
          </a:bodyPr>
          <a:lstStyle/>
          <a:p>
            <a:pPr marL="0" indent="0" algn="l">
              <a:lnSpc>
                <a:spcPct val="100000"/>
              </a:lnSpc>
              <a:buNone/>
            </a:pPr>
            <a:r>
              <a:rPr lang="en-US" sz="2400" dirty="0">
                <a:solidFill>
                  <a:srgbClr val="7EC9EB"/>
                </a:solidFill>
                <a:latin typeface="MiSans" pitchFamily="34" charset="0"/>
                <a:ea typeface="MiSans" pitchFamily="34" charset="-122"/>
                <a:cs typeface="MiSans" pitchFamily="34" charset="-120"/>
              </a:rPr>
              <a:t>Service Frustration Flag</a:t>
            </a:r>
            <a:endParaRPr lang="en-US" sz="1600" dirty="0"/>
          </a:p>
        </p:txBody>
      </p:sp>
      <p:sp>
        <p:nvSpPr>
          <p:cNvPr id="12" name="Text 6"/>
          <p:cNvSpPr/>
          <p:nvPr/>
        </p:nvSpPr>
        <p:spPr>
          <a:xfrm>
            <a:off x="1463675" y="4479925"/>
            <a:ext cx="4836160" cy="857647"/>
          </a:xfrm>
          <a:prstGeom prst="rect">
            <a:avLst/>
          </a:prstGeom>
          <a:noFill/>
          <a:ln/>
        </p:spPr>
        <p:txBody>
          <a:bodyPr wrap="square" lIns="0" tIns="0" rIns="0" bIns="0" rtlCol="0" anchor="t">
            <a:spAutoFit/>
          </a:bodyPr>
          <a:lstStyle/>
          <a:p>
            <a:pPr marL="0" indent="0" algn="l">
              <a:lnSpc>
                <a:spcPct val="130000"/>
              </a:lnSpc>
              <a:buNone/>
            </a:pPr>
            <a:r>
              <a:rPr lang="en-US" sz="1400" dirty="0">
                <a:solidFill>
                  <a:srgbClr val="FFFFFF"/>
                </a:solidFill>
                <a:latin typeface="MiSans" pitchFamily="34" charset="0"/>
                <a:ea typeface="MiSans" pitchFamily="34" charset="-122"/>
                <a:cs typeface="MiSans" pitchFamily="34" charset="-120"/>
              </a:rPr>
              <a:t>Created a service-frustration flag to isolate customers with four or more service calls, highlighting those at high risk of churn due to unresolved issues.</a:t>
            </a:r>
            <a:endParaRPr lang="en-US" sz="1600" dirty="0"/>
          </a:p>
        </p:txBody>
      </p:sp>
      <p:sp>
        <p:nvSpPr>
          <p:cNvPr id="13" name="Text 7"/>
          <p:cNvSpPr/>
          <p:nvPr/>
        </p:nvSpPr>
        <p:spPr>
          <a:xfrm>
            <a:off x="6900545" y="1540510"/>
            <a:ext cx="4980305" cy="368300"/>
          </a:xfrm>
          <a:prstGeom prst="rect">
            <a:avLst/>
          </a:prstGeom>
          <a:noFill/>
          <a:ln/>
        </p:spPr>
        <p:txBody>
          <a:bodyPr wrap="square" lIns="0" tIns="0" rIns="0" bIns="0" rtlCol="0" anchor="t">
            <a:spAutoFit/>
          </a:bodyPr>
          <a:lstStyle/>
          <a:p>
            <a:pPr marL="0" indent="0" algn="l">
              <a:lnSpc>
                <a:spcPct val="100000"/>
              </a:lnSpc>
              <a:buNone/>
            </a:pPr>
            <a:r>
              <a:rPr lang="en-US" sz="2400" dirty="0">
                <a:solidFill>
                  <a:srgbClr val="7EC9EB"/>
                </a:solidFill>
                <a:latin typeface="MiSans" pitchFamily="34" charset="0"/>
                <a:ea typeface="MiSans" pitchFamily="34" charset="-122"/>
                <a:cs typeface="MiSans" pitchFamily="34" charset="-120"/>
              </a:rPr>
              <a:t>Plan Combination Interaction</a:t>
            </a:r>
            <a:endParaRPr lang="en-US" sz="1600" dirty="0"/>
          </a:p>
        </p:txBody>
      </p:sp>
      <p:sp>
        <p:nvSpPr>
          <p:cNvPr id="14" name="Text 8"/>
          <p:cNvSpPr/>
          <p:nvPr/>
        </p:nvSpPr>
        <p:spPr>
          <a:xfrm>
            <a:off x="6901180" y="1994535"/>
            <a:ext cx="4855845" cy="1143397"/>
          </a:xfrm>
          <a:prstGeom prst="rect">
            <a:avLst/>
          </a:prstGeom>
          <a:noFill/>
          <a:ln/>
        </p:spPr>
        <p:txBody>
          <a:bodyPr wrap="square" lIns="0" tIns="0" rIns="0" bIns="0" rtlCol="0" anchor="t">
            <a:spAutoFit/>
          </a:bodyPr>
          <a:lstStyle/>
          <a:p>
            <a:pPr marL="0" indent="0" algn="l">
              <a:lnSpc>
                <a:spcPct val="130000"/>
              </a:lnSpc>
              <a:buNone/>
            </a:pPr>
            <a:r>
              <a:rPr lang="en-US" sz="1400" dirty="0">
                <a:solidFill>
                  <a:srgbClr val="FFFFFF"/>
                </a:solidFill>
                <a:latin typeface="MiSans" pitchFamily="34" charset="0"/>
                <a:ea typeface="MiSans" pitchFamily="34" charset="-122"/>
                <a:cs typeface="MiSans" pitchFamily="34" charset="-120"/>
              </a:rPr>
              <a:t>Encoded the interaction between international and voicemail plans to capture cross-offer effects, revealing how combined service subscriptions impact customer retention.</a:t>
            </a:r>
            <a:endParaRPr lang="en-US" sz="1600" dirty="0"/>
          </a:p>
        </p:txBody>
      </p:sp>
      <p:sp>
        <p:nvSpPr>
          <p:cNvPr id="15" name="Text 9"/>
          <p:cNvSpPr/>
          <p:nvPr/>
        </p:nvSpPr>
        <p:spPr>
          <a:xfrm>
            <a:off x="6901180" y="4001770"/>
            <a:ext cx="5026025" cy="368300"/>
          </a:xfrm>
          <a:prstGeom prst="rect">
            <a:avLst/>
          </a:prstGeom>
          <a:noFill/>
          <a:ln/>
        </p:spPr>
        <p:txBody>
          <a:bodyPr wrap="square" lIns="0" tIns="0" rIns="0" bIns="0" rtlCol="0" anchor="t">
            <a:spAutoFit/>
          </a:bodyPr>
          <a:lstStyle/>
          <a:p>
            <a:pPr marL="0" indent="0" algn="l">
              <a:lnSpc>
                <a:spcPct val="100000"/>
              </a:lnSpc>
              <a:buNone/>
            </a:pPr>
            <a:r>
              <a:rPr lang="en-US" sz="2400" dirty="0">
                <a:solidFill>
                  <a:srgbClr val="7EC9EB"/>
                </a:solidFill>
                <a:latin typeface="MiSans" pitchFamily="34" charset="0"/>
                <a:ea typeface="MiSans" pitchFamily="34" charset="-122"/>
                <a:cs typeface="MiSans" pitchFamily="34" charset="-120"/>
              </a:rPr>
              <a:t>Binned Usage</a:t>
            </a:r>
            <a:endParaRPr lang="en-US" sz="1600" dirty="0"/>
          </a:p>
        </p:txBody>
      </p:sp>
      <p:sp>
        <p:nvSpPr>
          <p:cNvPr id="16" name="Text 10"/>
          <p:cNvSpPr/>
          <p:nvPr/>
        </p:nvSpPr>
        <p:spPr>
          <a:xfrm>
            <a:off x="6901180" y="4479925"/>
            <a:ext cx="4853940" cy="857647"/>
          </a:xfrm>
          <a:prstGeom prst="rect">
            <a:avLst/>
          </a:prstGeom>
          <a:noFill/>
          <a:ln/>
        </p:spPr>
        <p:txBody>
          <a:bodyPr wrap="square" lIns="0" tIns="0" rIns="0" bIns="0" rtlCol="0" anchor="t">
            <a:spAutoFit/>
          </a:bodyPr>
          <a:lstStyle/>
          <a:p>
            <a:pPr marL="0" indent="0" algn="l">
              <a:lnSpc>
                <a:spcPct val="130000"/>
              </a:lnSpc>
              <a:buNone/>
            </a:pPr>
            <a:r>
              <a:rPr lang="en-US" sz="1400" dirty="0">
                <a:solidFill>
                  <a:srgbClr val="FFFFFF"/>
                </a:solidFill>
                <a:latin typeface="MiSans" pitchFamily="34" charset="0"/>
                <a:ea typeface="MiSans" pitchFamily="34" charset="-122"/>
                <a:cs typeface="MiSans" pitchFamily="34" charset="-120"/>
              </a:rPr>
              <a:t>Implemented quartile-binned usage to handle non-linear price sensitivity, allowing the model to better capture the impact of usage volume on churn risk.</a:t>
            </a:r>
            <a:endParaRPr lang="en-US" sz="16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E1215"/>
        </a:solidFill>
        <a:effectLst/>
      </p:bgPr>
    </p:bg>
    <p:spTree>
      <p:nvGrpSpPr>
        <p:cNvPr id="1" name=""/>
        <p:cNvGrpSpPr/>
        <p:nvPr/>
      </p:nvGrpSpPr>
      <p:grpSpPr>
        <a:xfrm>
          <a:off x="0" y="0"/>
          <a:ext cx="0" cy="0"/>
          <a:chOff x="0" y="0"/>
          <a:chExt cx="0" cy="0"/>
        </a:xfrm>
      </p:grpSpPr>
      <p:sp>
        <p:nvSpPr>
          <p:cNvPr id="6" name="Shape 0"/>
          <p:cNvSpPr/>
          <p:nvPr/>
        </p:nvSpPr>
        <p:spPr>
          <a:xfrm>
            <a:off x="713105" y="403225"/>
            <a:ext cx="600710" cy="601980"/>
          </a:xfrm>
          <a:prstGeom prst="ellipse">
            <a:avLst/>
          </a:prstGeom>
          <a:gradFill flip="none" rotWithShape="1">
            <a:gsLst>
              <a:gs pos="0">
                <a:srgbClr val="28A4DE"/>
              </a:gs>
              <a:gs pos="81000">
                <a:srgbClr val="C5C9CE">
                  <a:alpha val="0"/>
                </a:srgbClr>
              </a:gs>
              <a:gs pos="100000">
                <a:srgbClr val="C5C9CE">
                  <a:alpha val="0"/>
                </a:srgbClr>
              </a:gs>
            </a:gsLst>
            <a:lin ang="2700000" scaled="1"/>
          </a:gradFill>
          <a:ln/>
        </p:spPr>
      </p:sp>
      <p:sp>
        <p:nvSpPr>
          <p:cNvPr id="7" name="Text 1"/>
          <p:cNvSpPr/>
          <p:nvPr/>
        </p:nvSpPr>
        <p:spPr>
          <a:xfrm>
            <a:off x="713105" y="403225"/>
            <a:ext cx="600710" cy="601980"/>
          </a:xfrm>
          <a:prstGeom prst="rect">
            <a:avLst/>
          </a:prstGeom>
          <a:noFill/>
          <a:ln/>
        </p:spPr>
        <p:txBody>
          <a:bodyPr wrap="square" lIns="45720" tIns="91440" rIns="91440" bIns="45720" rtlCol="0" anchor="ctr"/>
          <a:lstStyle/>
          <a:p>
            <a:pPr marL="0" indent="0">
              <a:lnSpc>
                <a:spcPct val="120000"/>
              </a:lnSpc>
              <a:buNone/>
            </a:pPr>
            <a:endParaRPr lang="en-US" sz="1600" dirty="0"/>
          </a:p>
        </p:txBody>
      </p:sp>
      <p:sp>
        <p:nvSpPr>
          <p:cNvPr id="8" name="Text 2"/>
          <p:cNvSpPr/>
          <p:nvPr/>
        </p:nvSpPr>
        <p:spPr>
          <a:xfrm>
            <a:off x="1278187" y="553363"/>
            <a:ext cx="10520680" cy="275717"/>
          </a:xfrm>
          <a:prstGeom prst="rect">
            <a:avLst/>
          </a:prstGeom>
          <a:noFill/>
          <a:ln/>
        </p:spPr>
        <p:txBody>
          <a:bodyPr wrap="square" lIns="0" tIns="0" rIns="0" bIns="0" rtlCol="0" anchor="t">
            <a:spAutoFit/>
          </a:bodyPr>
          <a:lstStyle/>
          <a:p>
            <a:pPr marL="0" indent="0" algn="l">
              <a:lnSpc>
                <a:spcPct val="120000"/>
              </a:lnSpc>
              <a:buNone/>
            </a:pPr>
            <a:endParaRPr lang="en-US" sz="1600" dirty="0"/>
          </a:p>
        </p:txBody>
      </p:sp>
      <p:sp>
        <p:nvSpPr>
          <p:cNvPr id="15" name="Text 9"/>
          <p:cNvSpPr/>
          <p:nvPr/>
        </p:nvSpPr>
        <p:spPr>
          <a:xfrm>
            <a:off x="6901180" y="4001770"/>
            <a:ext cx="5026025" cy="246221"/>
          </a:xfrm>
          <a:prstGeom prst="rect">
            <a:avLst/>
          </a:prstGeom>
          <a:noFill/>
          <a:ln/>
        </p:spPr>
        <p:txBody>
          <a:bodyPr wrap="square" lIns="0" tIns="0" rIns="0" bIns="0" rtlCol="0" anchor="t">
            <a:spAutoFit/>
          </a:bodyPr>
          <a:lstStyle/>
          <a:p>
            <a:pPr marL="0" indent="0" algn="l">
              <a:lnSpc>
                <a:spcPct val="100000"/>
              </a:lnSpc>
              <a:buNone/>
            </a:pPr>
            <a:endParaRPr lang="en-US" sz="1600" dirty="0"/>
          </a:p>
        </p:txBody>
      </p:sp>
      <p:sp>
        <p:nvSpPr>
          <p:cNvPr id="16" name="Text 10"/>
          <p:cNvSpPr/>
          <p:nvPr/>
        </p:nvSpPr>
        <p:spPr>
          <a:xfrm>
            <a:off x="6901180" y="4479925"/>
            <a:ext cx="4853940" cy="294183"/>
          </a:xfrm>
          <a:prstGeom prst="rect">
            <a:avLst/>
          </a:prstGeom>
          <a:noFill/>
          <a:ln/>
        </p:spPr>
        <p:txBody>
          <a:bodyPr wrap="square" lIns="0" tIns="0" rIns="0" bIns="0" rtlCol="0" anchor="t">
            <a:spAutoFit/>
          </a:bodyPr>
          <a:lstStyle/>
          <a:p>
            <a:pPr marL="0" indent="0" algn="l">
              <a:lnSpc>
                <a:spcPct val="130000"/>
              </a:lnSpc>
              <a:buNone/>
            </a:pPr>
            <a:endParaRPr lang="en-US" sz="1600" dirty="0"/>
          </a:p>
        </p:txBody>
      </p:sp>
      <p:pic>
        <p:nvPicPr>
          <p:cNvPr id="1026" name="Picture 2">
            <a:extLst>
              <a:ext uri="{FF2B5EF4-FFF2-40B4-BE49-F238E27FC236}">
                <a16:creationId xmlns:a16="http://schemas.microsoft.com/office/drawing/2014/main" id="{69E947F6-D82E-4C25-8731-48832AD5DC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23926" y="256310"/>
            <a:ext cx="3021610" cy="3172690"/>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0FE0D3C1-6373-480D-9FBC-E2D060F28974}"/>
              </a:ext>
            </a:extLst>
          </p:cNvPr>
          <p:cNvSpPr txBox="1"/>
          <p:nvPr/>
        </p:nvSpPr>
        <p:spPr>
          <a:xfrm>
            <a:off x="2381250" y="3133725"/>
            <a:ext cx="3190875" cy="369332"/>
          </a:xfrm>
          <a:prstGeom prst="rect">
            <a:avLst/>
          </a:prstGeom>
          <a:noFill/>
        </p:spPr>
        <p:txBody>
          <a:bodyPr wrap="square" rtlCol="0">
            <a:spAutoFit/>
          </a:bodyPr>
          <a:lstStyle/>
          <a:p>
            <a:r>
              <a:rPr lang="en-US" dirty="0">
                <a:solidFill>
                  <a:srgbClr val="FF0000"/>
                </a:solidFill>
              </a:rPr>
              <a:t>Churned </a:t>
            </a:r>
            <a:r>
              <a:rPr lang="en-US" dirty="0">
                <a:solidFill>
                  <a:schemeClr val="bg1"/>
                </a:solidFill>
              </a:rPr>
              <a:t>vs </a:t>
            </a:r>
            <a:r>
              <a:rPr lang="en-US" dirty="0" err="1">
                <a:solidFill>
                  <a:schemeClr val="accent6">
                    <a:lumMod val="20000"/>
                    <a:lumOff val="80000"/>
                  </a:schemeClr>
                </a:solidFill>
              </a:rPr>
              <a:t>unchurned</a:t>
            </a:r>
            <a:endParaRPr lang="en-US" dirty="0">
              <a:solidFill>
                <a:srgbClr val="FF0000"/>
              </a:solidFill>
            </a:endParaRPr>
          </a:p>
        </p:txBody>
      </p:sp>
      <p:pic>
        <p:nvPicPr>
          <p:cNvPr id="1028" name="Picture 4">
            <a:extLst>
              <a:ext uri="{FF2B5EF4-FFF2-40B4-BE49-F238E27FC236}">
                <a16:creationId xmlns:a16="http://schemas.microsoft.com/office/drawing/2014/main" id="{CF36271F-439E-41C3-B0F4-A05E52A3ED1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07614" y="605040"/>
            <a:ext cx="4829175" cy="2752725"/>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1C680024-88E1-4829-B8DA-12C53DFBD3A3}"/>
              </a:ext>
            </a:extLst>
          </p:cNvPr>
          <p:cNvSpPr txBox="1"/>
          <p:nvPr/>
        </p:nvSpPr>
        <p:spPr>
          <a:xfrm>
            <a:off x="7515225" y="3357765"/>
            <a:ext cx="3114675" cy="923330"/>
          </a:xfrm>
          <a:prstGeom prst="rect">
            <a:avLst/>
          </a:prstGeom>
          <a:noFill/>
        </p:spPr>
        <p:txBody>
          <a:bodyPr wrap="square" rtlCol="0">
            <a:spAutoFit/>
          </a:bodyPr>
          <a:lstStyle/>
          <a:p>
            <a:r>
              <a:rPr lang="en-US" dirty="0">
                <a:solidFill>
                  <a:schemeClr val="bg1"/>
                </a:solidFill>
              </a:rPr>
              <a:t>Bar graph showing churned and </a:t>
            </a:r>
            <a:r>
              <a:rPr lang="en-US" dirty="0" err="1">
                <a:solidFill>
                  <a:schemeClr val="bg1"/>
                </a:solidFill>
              </a:rPr>
              <a:t>unchurned</a:t>
            </a:r>
            <a:r>
              <a:rPr lang="en-US" dirty="0">
                <a:solidFill>
                  <a:schemeClr val="bg1"/>
                </a:solidFill>
              </a:rPr>
              <a:t> stats against international calls</a:t>
            </a:r>
          </a:p>
        </p:txBody>
      </p:sp>
    </p:spTree>
    <p:extLst>
      <p:ext uri="{BB962C8B-B14F-4D97-AF65-F5344CB8AC3E}">
        <p14:creationId xmlns:p14="http://schemas.microsoft.com/office/powerpoint/2010/main" val="22961111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7">
    <p:bg>
      <p:bgPr>
        <a:solidFill>
          <a:srgbClr val="0E1215"/>
        </a:solidFill>
        <a:effectLst/>
      </p:bgPr>
    </p:bg>
    <p:spTree>
      <p:nvGrpSpPr>
        <p:cNvPr id="1" name=""/>
        <p:cNvGrpSpPr/>
        <p:nvPr/>
      </p:nvGrpSpPr>
      <p:grpSpPr>
        <a:xfrm>
          <a:off x="0" y="0"/>
          <a:ext cx="0" cy="0"/>
          <a:chOff x="0" y="0"/>
          <a:chExt cx="0" cy="0"/>
        </a:xfrm>
      </p:grpSpPr>
      <p:pic>
        <p:nvPicPr>
          <p:cNvPr id="2" name="Image 0" descr="https://kimi-img.moonshot.cn/pub/slides/slides_tmpl/image/25-08-27-20:03:33-d2nf8598bjvh7rlj09bg.png"/>
          <p:cNvPicPr>
            <a:picLocks noChangeAspect="1"/>
          </p:cNvPicPr>
          <p:nvPr/>
        </p:nvPicPr>
        <p:blipFill>
          <a:blip r:embed="rId3"/>
          <a:srcRect l="8389" t="15000"/>
          <a:stretch/>
        </p:blipFill>
        <p:spPr>
          <a:xfrm>
            <a:off x="0" y="0"/>
            <a:ext cx="12193200" cy="6856575"/>
          </a:xfrm>
          <a:prstGeom prst="rect">
            <a:avLst/>
          </a:prstGeom>
        </p:spPr>
      </p:pic>
      <p:sp>
        <p:nvSpPr>
          <p:cNvPr id="3" name="Shape 0"/>
          <p:cNvSpPr/>
          <p:nvPr/>
        </p:nvSpPr>
        <p:spPr>
          <a:xfrm>
            <a:off x="9768840" y="1196975"/>
            <a:ext cx="4304030" cy="4304030"/>
          </a:xfrm>
          <a:prstGeom prst="ellipse">
            <a:avLst/>
          </a:prstGeom>
          <a:solidFill>
            <a:srgbClr val="FFFFFF">
              <a:alpha val="5098"/>
            </a:srgbClr>
          </a:solidFill>
          <a:ln/>
        </p:spPr>
      </p:sp>
      <p:sp>
        <p:nvSpPr>
          <p:cNvPr id="4" name="Text 1"/>
          <p:cNvSpPr/>
          <p:nvPr/>
        </p:nvSpPr>
        <p:spPr>
          <a:xfrm>
            <a:off x="9768840" y="1196975"/>
            <a:ext cx="4304030" cy="4304030"/>
          </a:xfrm>
          <a:prstGeom prst="rect">
            <a:avLst/>
          </a:prstGeom>
          <a:noFill/>
          <a:ln/>
        </p:spPr>
        <p:txBody>
          <a:bodyPr wrap="square" lIns="0" tIns="0" rIns="0" bIns="0" rtlCol="0" anchor="t"/>
          <a:lstStyle/>
          <a:p>
            <a:pPr marL="0" indent="0">
              <a:lnSpc>
                <a:spcPct val="100000"/>
              </a:lnSpc>
              <a:buNone/>
            </a:pPr>
            <a:endParaRPr lang="en-US" sz="1600" dirty="0"/>
          </a:p>
        </p:txBody>
      </p:sp>
      <p:sp>
        <p:nvSpPr>
          <p:cNvPr id="5" name="Text 2"/>
          <p:cNvSpPr/>
          <p:nvPr/>
        </p:nvSpPr>
        <p:spPr>
          <a:xfrm>
            <a:off x="1459230" y="2247900"/>
            <a:ext cx="1612900" cy="1098550"/>
          </a:xfrm>
          <a:prstGeom prst="rect">
            <a:avLst/>
          </a:prstGeom>
          <a:noFill/>
          <a:ln/>
        </p:spPr>
        <p:txBody>
          <a:bodyPr wrap="square" lIns="0" tIns="0" rIns="0" bIns="0" rtlCol="0" anchor="t"/>
          <a:lstStyle/>
          <a:p>
            <a:pPr marL="0" indent="0" algn="l">
              <a:lnSpc>
                <a:spcPct val="100000"/>
              </a:lnSpc>
              <a:buNone/>
            </a:pPr>
            <a:r>
              <a:rPr lang="en-US" sz="8000" dirty="0">
                <a:solidFill>
                  <a:srgbClr val="218EC1"/>
                </a:solidFill>
                <a:latin typeface="MiSans" pitchFamily="34" charset="0"/>
                <a:ea typeface="MiSans" pitchFamily="34" charset="-122"/>
                <a:cs typeface="MiSans" pitchFamily="34" charset="-120"/>
              </a:rPr>
              <a:t>05</a:t>
            </a:r>
            <a:endParaRPr lang="en-US" sz="1600" dirty="0"/>
          </a:p>
        </p:txBody>
      </p:sp>
      <p:sp>
        <p:nvSpPr>
          <p:cNvPr id="6" name="Text 3"/>
          <p:cNvSpPr/>
          <p:nvPr/>
        </p:nvSpPr>
        <p:spPr>
          <a:xfrm>
            <a:off x="1440180" y="3517900"/>
            <a:ext cx="9516745" cy="1183640"/>
          </a:xfrm>
          <a:prstGeom prst="rect">
            <a:avLst/>
          </a:prstGeom>
          <a:noFill/>
          <a:ln/>
        </p:spPr>
        <p:txBody>
          <a:bodyPr wrap="square" lIns="0" tIns="0" rIns="0" bIns="0" rtlCol="0" anchor="t"/>
          <a:lstStyle/>
          <a:p>
            <a:pPr marL="0" indent="0" algn="l">
              <a:lnSpc>
                <a:spcPct val="100000"/>
              </a:lnSpc>
              <a:buNone/>
            </a:pPr>
            <a:r>
              <a:rPr lang="en-US" sz="4400" dirty="0">
                <a:solidFill>
                  <a:srgbClr val="FFFFFF"/>
                </a:solidFill>
                <a:latin typeface="MiSans" pitchFamily="34" charset="0"/>
                <a:ea typeface="MiSans" pitchFamily="34" charset="-122"/>
                <a:cs typeface="MiSans" pitchFamily="34" charset="-120"/>
              </a:rPr>
              <a:t>Model Playbook</a:t>
            </a:r>
            <a:endParaRPr lang="en-US" sz="160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8">
    <p:bg>
      <p:bgPr>
        <a:solidFill>
          <a:srgbClr val="0E1215"/>
        </a:solidFill>
        <a:effectLst/>
      </p:bgPr>
    </p:bg>
    <p:spTree>
      <p:nvGrpSpPr>
        <p:cNvPr id="1" name=""/>
        <p:cNvGrpSpPr/>
        <p:nvPr/>
      </p:nvGrpSpPr>
      <p:grpSpPr>
        <a:xfrm>
          <a:off x="0" y="0"/>
          <a:ext cx="0" cy="0"/>
          <a:chOff x="0" y="0"/>
          <a:chExt cx="0" cy="0"/>
        </a:xfrm>
      </p:grpSpPr>
      <p:pic>
        <p:nvPicPr>
          <p:cNvPr id="2" name="Image 0" descr="https://kimi-img.moonshot.cn/pub/slides/slides_tmpl/image/25-08-27-20:03:33-d2nf8598bjvh7rlj09e0.png"/>
          <p:cNvPicPr>
            <a:picLocks noChangeAspect="1"/>
          </p:cNvPicPr>
          <p:nvPr/>
        </p:nvPicPr>
        <p:blipFill>
          <a:blip r:embed="rId3"/>
          <a:stretch>
            <a:fillRect/>
          </a:stretch>
        </p:blipFill>
        <p:spPr>
          <a:xfrm>
            <a:off x="552450" y="2012313"/>
            <a:ext cx="11103610" cy="561342"/>
          </a:xfrm>
          <a:prstGeom prst="rect">
            <a:avLst/>
          </a:prstGeom>
        </p:spPr>
      </p:pic>
      <p:sp>
        <p:nvSpPr>
          <p:cNvPr id="3" name="Shape 0"/>
          <p:cNvSpPr/>
          <p:nvPr/>
        </p:nvSpPr>
        <p:spPr>
          <a:xfrm>
            <a:off x="2004900" y="2159361"/>
            <a:ext cx="637961" cy="637959"/>
          </a:xfrm>
          <a:prstGeom prst="ellipse">
            <a:avLst/>
          </a:prstGeom>
          <a:gradFill flip="none" rotWithShape="1">
            <a:gsLst>
              <a:gs pos="0">
                <a:srgbClr val="8496B0"/>
              </a:gs>
              <a:gs pos="100000">
                <a:srgbClr val="1A7CAA"/>
              </a:gs>
            </a:gsLst>
            <a:lin ang="2700000" scaled="1"/>
          </a:gradFill>
          <a:ln/>
          <a:effectLst>
            <a:outerShdw blurRad="290837" dist="50607" dir="2700000" algn="bl" rotWithShape="0">
              <a:srgbClr val="788FA3">
                <a:alpha val="60000"/>
              </a:srgbClr>
            </a:outerShdw>
          </a:effectLst>
        </p:spPr>
      </p:sp>
      <p:sp>
        <p:nvSpPr>
          <p:cNvPr id="4" name="Text 1"/>
          <p:cNvSpPr/>
          <p:nvPr/>
        </p:nvSpPr>
        <p:spPr>
          <a:xfrm>
            <a:off x="2004900" y="2159361"/>
            <a:ext cx="637961" cy="637959"/>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5" name="Shape 2"/>
          <p:cNvSpPr/>
          <p:nvPr/>
        </p:nvSpPr>
        <p:spPr>
          <a:xfrm>
            <a:off x="5772776" y="1692636"/>
            <a:ext cx="637540" cy="637959"/>
          </a:xfrm>
          <a:prstGeom prst="ellipse">
            <a:avLst/>
          </a:prstGeom>
          <a:gradFill flip="none" rotWithShape="1">
            <a:gsLst>
              <a:gs pos="0">
                <a:srgbClr val="8496B0"/>
              </a:gs>
              <a:gs pos="100000">
                <a:srgbClr val="1A7CAA"/>
              </a:gs>
            </a:gsLst>
            <a:lin ang="2700000" scaled="1"/>
          </a:gradFill>
          <a:ln/>
          <a:effectLst>
            <a:outerShdw blurRad="290837" dist="50607" dir="2700000" algn="bl" rotWithShape="0">
              <a:srgbClr val="788FA3">
                <a:alpha val="60000"/>
              </a:srgbClr>
            </a:outerShdw>
          </a:effectLst>
        </p:spPr>
      </p:sp>
      <p:sp>
        <p:nvSpPr>
          <p:cNvPr id="6" name="Text 3"/>
          <p:cNvSpPr/>
          <p:nvPr/>
        </p:nvSpPr>
        <p:spPr>
          <a:xfrm>
            <a:off x="5772776" y="1692636"/>
            <a:ext cx="637540" cy="637959"/>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7" name="Shape 4"/>
          <p:cNvSpPr/>
          <p:nvPr/>
        </p:nvSpPr>
        <p:spPr>
          <a:xfrm>
            <a:off x="9540231" y="2241911"/>
            <a:ext cx="637540" cy="637959"/>
          </a:xfrm>
          <a:prstGeom prst="ellipse">
            <a:avLst/>
          </a:prstGeom>
          <a:gradFill flip="none" rotWithShape="1">
            <a:gsLst>
              <a:gs pos="0">
                <a:srgbClr val="8496B0"/>
              </a:gs>
              <a:gs pos="100000">
                <a:srgbClr val="1A7CAA"/>
              </a:gs>
            </a:gsLst>
            <a:lin ang="2700000" scaled="1"/>
          </a:gradFill>
          <a:ln/>
          <a:effectLst>
            <a:outerShdw blurRad="290837" dist="50607" dir="2700000" algn="bl" rotWithShape="0">
              <a:srgbClr val="788FA3">
                <a:alpha val="60000"/>
              </a:srgbClr>
            </a:outerShdw>
          </a:effectLst>
        </p:spPr>
      </p:sp>
      <p:sp>
        <p:nvSpPr>
          <p:cNvPr id="8" name="Text 5"/>
          <p:cNvSpPr/>
          <p:nvPr/>
        </p:nvSpPr>
        <p:spPr>
          <a:xfrm>
            <a:off x="9540231" y="2241911"/>
            <a:ext cx="637540" cy="637959"/>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9" name="Shape 6"/>
          <p:cNvSpPr/>
          <p:nvPr/>
        </p:nvSpPr>
        <p:spPr>
          <a:xfrm>
            <a:off x="713105" y="403225"/>
            <a:ext cx="600710" cy="601980"/>
          </a:xfrm>
          <a:prstGeom prst="ellipse">
            <a:avLst/>
          </a:prstGeom>
          <a:gradFill flip="none" rotWithShape="1">
            <a:gsLst>
              <a:gs pos="0">
                <a:srgbClr val="28A4DE"/>
              </a:gs>
              <a:gs pos="81000">
                <a:srgbClr val="C5C9CE">
                  <a:alpha val="0"/>
                </a:srgbClr>
              </a:gs>
              <a:gs pos="100000">
                <a:srgbClr val="C5C9CE">
                  <a:alpha val="0"/>
                </a:srgbClr>
              </a:gs>
            </a:gsLst>
            <a:lin ang="2700000" scaled="1"/>
          </a:gradFill>
          <a:ln/>
        </p:spPr>
      </p:sp>
      <p:sp>
        <p:nvSpPr>
          <p:cNvPr id="10" name="Text 7"/>
          <p:cNvSpPr/>
          <p:nvPr/>
        </p:nvSpPr>
        <p:spPr>
          <a:xfrm>
            <a:off x="713105" y="403225"/>
            <a:ext cx="600710" cy="601980"/>
          </a:xfrm>
          <a:prstGeom prst="rect">
            <a:avLst/>
          </a:prstGeom>
          <a:noFill/>
          <a:ln/>
        </p:spPr>
        <p:txBody>
          <a:bodyPr wrap="square" lIns="45720" tIns="91440" rIns="91440" bIns="45720" rtlCol="0" anchor="ctr"/>
          <a:lstStyle/>
          <a:p>
            <a:pPr marL="0" indent="0">
              <a:lnSpc>
                <a:spcPct val="120000"/>
              </a:lnSpc>
              <a:buNone/>
            </a:pPr>
            <a:endParaRPr lang="en-US" sz="1600" dirty="0"/>
          </a:p>
        </p:txBody>
      </p:sp>
      <p:sp>
        <p:nvSpPr>
          <p:cNvPr id="11" name="Text 8"/>
          <p:cNvSpPr/>
          <p:nvPr/>
        </p:nvSpPr>
        <p:spPr>
          <a:xfrm>
            <a:off x="970280" y="514350"/>
            <a:ext cx="10520680" cy="658416"/>
          </a:xfrm>
          <a:prstGeom prst="rect">
            <a:avLst/>
          </a:prstGeom>
          <a:noFill/>
          <a:ln/>
        </p:spPr>
        <p:txBody>
          <a:bodyPr wrap="square" lIns="0" tIns="0" rIns="0" bIns="0" rtlCol="0" anchor="t">
            <a:spAutoFit/>
          </a:bodyPr>
          <a:lstStyle/>
          <a:p>
            <a:pPr marL="0" indent="0" algn="l">
              <a:lnSpc>
                <a:spcPct val="120000"/>
              </a:lnSpc>
              <a:buNone/>
            </a:pPr>
            <a:r>
              <a:rPr lang="en-US" sz="3600" dirty="0">
                <a:solidFill>
                  <a:srgbClr val="218EC1"/>
                </a:solidFill>
                <a:latin typeface="MiSans" pitchFamily="34" charset="0"/>
                <a:ea typeface="MiSans" pitchFamily="34" charset="-122"/>
                <a:cs typeface="MiSans" pitchFamily="34" charset="-120"/>
              </a:rPr>
              <a:t>Baseline vs Ensemble Trials</a:t>
            </a:r>
            <a:endParaRPr lang="en-US" sz="1600" dirty="0"/>
          </a:p>
        </p:txBody>
      </p:sp>
      <p:sp>
        <p:nvSpPr>
          <p:cNvPr id="12" name="Text 9"/>
          <p:cNvSpPr/>
          <p:nvPr/>
        </p:nvSpPr>
        <p:spPr>
          <a:xfrm>
            <a:off x="1991333" y="2325940"/>
            <a:ext cx="665096" cy="284559"/>
          </a:xfrm>
          <a:prstGeom prst="rect">
            <a:avLst/>
          </a:prstGeom>
          <a:noFill/>
          <a:ln/>
        </p:spPr>
        <p:txBody>
          <a:bodyPr wrap="square" lIns="0" tIns="0" rIns="0" bIns="0" rtlCol="0" anchor="t">
            <a:spAutoFit/>
          </a:bodyPr>
          <a:lstStyle/>
          <a:p>
            <a:pPr marL="0" indent="0" algn="ctr">
              <a:lnSpc>
                <a:spcPct val="100000"/>
              </a:lnSpc>
              <a:buNone/>
            </a:pPr>
            <a:r>
              <a:rPr lang="en-US" sz="1800" dirty="0">
                <a:solidFill>
                  <a:srgbClr val="FFFFFF"/>
                </a:solidFill>
                <a:latin typeface="MiSans" pitchFamily="34" charset="0"/>
                <a:ea typeface="MiSans" pitchFamily="34" charset="-122"/>
                <a:cs typeface="MiSans" pitchFamily="34" charset="-120"/>
              </a:rPr>
              <a:t>01</a:t>
            </a:r>
            <a:endParaRPr lang="en-US" sz="1600" dirty="0"/>
          </a:p>
        </p:txBody>
      </p:sp>
      <p:sp>
        <p:nvSpPr>
          <p:cNvPr id="13" name="Text 10"/>
          <p:cNvSpPr/>
          <p:nvPr/>
        </p:nvSpPr>
        <p:spPr>
          <a:xfrm>
            <a:off x="367030" y="3448685"/>
            <a:ext cx="3841115" cy="700405"/>
          </a:xfrm>
          <a:prstGeom prst="rect">
            <a:avLst/>
          </a:prstGeom>
          <a:noFill/>
          <a:ln/>
        </p:spPr>
        <p:txBody>
          <a:bodyPr wrap="square" lIns="0" tIns="0" rIns="0" bIns="0" rtlCol="0" anchor="t"/>
          <a:lstStyle/>
          <a:p>
            <a:pPr marL="0" indent="0" algn="l">
              <a:lnSpc>
                <a:spcPct val="100000"/>
              </a:lnSpc>
              <a:buNone/>
            </a:pPr>
            <a:r>
              <a:rPr lang="en-US" sz="2000" dirty="0">
                <a:solidFill>
                  <a:srgbClr val="7EC9EB"/>
                </a:solidFill>
                <a:latin typeface="MiSans" pitchFamily="34" charset="0"/>
                <a:ea typeface="MiSans" pitchFamily="34" charset="-122"/>
                <a:cs typeface="MiSans" pitchFamily="34" charset="-120"/>
              </a:rPr>
              <a:t>Baseline Models</a:t>
            </a:r>
            <a:endParaRPr lang="en-US" sz="1600" dirty="0"/>
          </a:p>
        </p:txBody>
      </p:sp>
      <p:sp>
        <p:nvSpPr>
          <p:cNvPr id="14" name="Text 11"/>
          <p:cNvSpPr/>
          <p:nvPr/>
        </p:nvSpPr>
        <p:spPr>
          <a:xfrm>
            <a:off x="377825" y="3830955"/>
            <a:ext cx="3818890" cy="1429345"/>
          </a:xfrm>
          <a:prstGeom prst="rect">
            <a:avLst/>
          </a:prstGeom>
          <a:noFill/>
          <a:ln/>
        </p:spPr>
        <p:txBody>
          <a:bodyPr wrap="square" lIns="45720" tIns="45720" rIns="45720" bIns="45720" rtlCol="0" anchor="t">
            <a:spAutoFit/>
          </a:bodyPr>
          <a:lstStyle/>
          <a:p>
            <a:pPr marL="0" indent="0" algn="l">
              <a:lnSpc>
                <a:spcPct val="130000"/>
              </a:lnSpc>
              <a:buNone/>
            </a:pPr>
            <a:r>
              <a:rPr lang="en-US" sz="1400" dirty="0">
                <a:solidFill>
                  <a:srgbClr val="FFFFFF"/>
                </a:solidFill>
                <a:latin typeface="MiSans" pitchFamily="34" charset="0"/>
                <a:ea typeface="MiSans" pitchFamily="34" charset="-122"/>
                <a:cs typeface="MiSans" pitchFamily="34" charset="-120"/>
              </a:rPr>
              <a:t>Logistic regression and single decision tree models achieved less than 90% accuracy with recall below 65%, indicating insufficient predictive power for effective retention targeting.</a:t>
            </a:r>
            <a:endParaRPr lang="en-US" sz="1600" dirty="0"/>
          </a:p>
        </p:txBody>
      </p:sp>
      <p:sp>
        <p:nvSpPr>
          <p:cNvPr id="15" name="Text 12"/>
          <p:cNvSpPr/>
          <p:nvPr/>
        </p:nvSpPr>
        <p:spPr>
          <a:xfrm>
            <a:off x="5746298" y="1859215"/>
            <a:ext cx="665096" cy="284559"/>
          </a:xfrm>
          <a:prstGeom prst="rect">
            <a:avLst/>
          </a:prstGeom>
          <a:noFill/>
          <a:ln/>
        </p:spPr>
        <p:txBody>
          <a:bodyPr wrap="square" lIns="0" tIns="0" rIns="0" bIns="0" rtlCol="0" anchor="t">
            <a:spAutoFit/>
          </a:bodyPr>
          <a:lstStyle/>
          <a:p>
            <a:pPr marL="0" indent="0" algn="ctr">
              <a:lnSpc>
                <a:spcPct val="100000"/>
              </a:lnSpc>
              <a:buNone/>
            </a:pPr>
            <a:r>
              <a:rPr lang="en-US" sz="1800" dirty="0">
                <a:solidFill>
                  <a:srgbClr val="FFFFFF"/>
                </a:solidFill>
                <a:latin typeface="MiSans" pitchFamily="34" charset="0"/>
                <a:ea typeface="MiSans" pitchFamily="34" charset="-122"/>
                <a:cs typeface="MiSans" pitchFamily="34" charset="-120"/>
              </a:rPr>
              <a:t>02</a:t>
            </a:r>
            <a:endParaRPr lang="en-US" sz="1600" dirty="0"/>
          </a:p>
        </p:txBody>
      </p:sp>
      <p:sp>
        <p:nvSpPr>
          <p:cNvPr id="16" name="Text 13"/>
          <p:cNvSpPr/>
          <p:nvPr/>
        </p:nvSpPr>
        <p:spPr>
          <a:xfrm>
            <a:off x="4408805" y="2708910"/>
            <a:ext cx="3631565" cy="700405"/>
          </a:xfrm>
          <a:prstGeom prst="rect">
            <a:avLst/>
          </a:prstGeom>
          <a:noFill/>
          <a:ln/>
        </p:spPr>
        <p:txBody>
          <a:bodyPr wrap="square" lIns="0" tIns="0" rIns="0" bIns="0" rtlCol="0" anchor="t"/>
          <a:lstStyle/>
          <a:p>
            <a:pPr marL="0" indent="0" algn="l">
              <a:lnSpc>
                <a:spcPct val="100000"/>
              </a:lnSpc>
              <a:buNone/>
            </a:pPr>
            <a:r>
              <a:rPr lang="en-US" sz="2000" dirty="0">
                <a:solidFill>
                  <a:srgbClr val="7EC9EB"/>
                </a:solidFill>
                <a:latin typeface="MiSans" pitchFamily="34" charset="0"/>
                <a:ea typeface="MiSans" pitchFamily="34" charset="-122"/>
                <a:cs typeface="MiSans" pitchFamily="34" charset="-120"/>
              </a:rPr>
              <a:t>Ensemble Models</a:t>
            </a:r>
            <a:endParaRPr lang="en-US" sz="1600" dirty="0"/>
          </a:p>
        </p:txBody>
      </p:sp>
      <p:sp>
        <p:nvSpPr>
          <p:cNvPr id="17" name="Text 14"/>
          <p:cNvSpPr/>
          <p:nvPr/>
        </p:nvSpPr>
        <p:spPr>
          <a:xfrm>
            <a:off x="4338955" y="3091815"/>
            <a:ext cx="3745230" cy="1429345"/>
          </a:xfrm>
          <a:prstGeom prst="rect">
            <a:avLst/>
          </a:prstGeom>
          <a:noFill/>
          <a:ln/>
        </p:spPr>
        <p:txBody>
          <a:bodyPr wrap="square" lIns="45720" tIns="45720" rIns="45720" bIns="45720" rtlCol="0" anchor="t">
            <a:spAutoFit/>
          </a:bodyPr>
          <a:lstStyle/>
          <a:p>
            <a:pPr marL="0" indent="0" algn="l">
              <a:lnSpc>
                <a:spcPct val="130000"/>
              </a:lnSpc>
              <a:buNone/>
            </a:pPr>
            <a:r>
              <a:rPr lang="en-US" sz="1400" dirty="0">
                <a:solidFill>
                  <a:srgbClr val="FFFFFF"/>
                </a:solidFill>
                <a:latin typeface="MiSans" pitchFamily="34" charset="0"/>
                <a:ea typeface="MiSans" pitchFamily="34" charset="-122"/>
                <a:cs typeface="MiSans" pitchFamily="34" charset="-120"/>
              </a:rPr>
              <a:t>Random Forest and XGBoost models significantly outperformed, reaching 93–95% accuracy and 74–76% recall, demonstrating the power of ensemble methods in capturing complex patterns.</a:t>
            </a:r>
            <a:endParaRPr lang="en-US" sz="1600" dirty="0"/>
          </a:p>
        </p:txBody>
      </p:sp>
      <p:sp>
        <p:nvSpPr>
          <p:cNvPr id="18" name="Text 15"/>
          <p:cNvSpPr/>
          <p:nvPr/>
        </p:nvSpPr>
        <p:spPr>
          <a:xfrm>
            <a:off x="9526244" y="2408490"/>
            <a:ext cx="665096" cy="284559"/>
          </a:xfrm>
          <a:prstGeom prst="rect">
            <a:avLst/>
          </a:prstGeom>
          <a:noFill/>
          <a:ln/>
        </p:spPr>
        <p:txBody>
          <a:bodyPr wrap="square" lIns="0" tIns="0" rIns="0" bIns="0" rtlCol="0" anchor="t">
            <a:spAutoFit/>
          </a:bodyPr>
          <a:lstStyle/>
          <a:p>
            <a:pPr marL="0" indent="0" algn="ctr">
              <a:lnSpc>
                <a:spcPct val="100000"/>
              </a:lnSpc>
              <a:buNone/>
            </a:pPr>
            <a:r>
              <a:rPr lang="en-US" sz="1800" dirty="0">
                <a:solidFill>
                  <a:srgbClr val="FFFFFF"/>
                </a:solidFill>
                <a:latin typeface="MiSans" pitchFamily="34" charset="0"/>
                <a:ea typeface="MiSans" pitchFamily="34" charset="-122"/>
                <a:cs typeface="MiSans" pitchFamily="34" charset="-120"/>
              </a:rPr>
              <a:t>03</a:t>
            </a:r>
            <a:endParaRPr lang="en-US" sz="1600" dirty="0"/>
          </a:p>
        </p:txBody>
      </p:sp>
      <p:sp>
        <p:nvSpPr>
          <p:cNvPr id="19" name="Text 16"/>
          <p:cNvSpPr/>
          <p:nvPr/>
        </p:nvSpPr>
        <p:spPr>
          <a:xfrm>
            <a:off x="8114030" y="3430270"/>
            <a:ext cx="3841115" cy="700405"/>
          </a:xfrm>
          <a:prstGeom prst="rect">
            <a:avLst/>
          </a:prstGeom>
          <a:noFill/>
          <a:ln/>
        </p:spPr>
        <p:txBody>
          <a:bodyPr wrap="square" lIns="0" tIns="0" rIns="0" bIns="0" rtlCol="0" anchor="t"/>
          <a:lstStyle/>
          <a:p>
            <a:pPr marL="0" indent="0" algn="l">
              <a:lnSpc>
                <a:spcPct val="100000"/>
              </a:lnSpc>
              <a:buNone/>
            </a:pPr>
            <a:r>
              <a:rPr lang="en-US" sz="2000" dirty="0">
                <a:solidFill>
                  <a:srgbClr val="7EC9EB"/>
                </a:solidFill>
                <a:latin typeface="MiSans" pitchFamily="34" charset="0"/>
                <a:ea typeface="MiSans" pitchFamily="34" charset="-122"/>
                <a:cs typeface="MiSans" pitchFamily="34" charset="-120"/>
              </a:rPr>
              <a:t>Addressing Class Imbalance</a:t>
            </a:r>
            <a:endParaRPr lang="en-US" sz="1600" dirty="0"/>
          </a:p>
        </p:txBody>
      </p:sp>
      <p:sp>
        <p:nvSpPr>
          <p:cNvPr id="20" name="Text 17"/>
          <p:cNvSpPr/>
          <p:nvPr/>
        </p:nvSpPr>
        <p:spPr>
          <a:xfrm>
            <a:off x="8160385" y="3813175"/>
            <a:ext cx="3745230" cy="1143397"/>
          </a:xfrm>
          <a:prstGeom prst="rect">
            <a:avLst/>
          </a:prstGeom>
          <a:noFill/>
          <a:ln/>
        </p:spPr>
        <p:txBody>
          <a:bodyPr wrap="square" lIns="45720" tIns="45720" rIns="45720" bIns="45720" rtlCol="0" anchor="t">
            <a:spAutoFit/>
          </a:bodyPr>
          <a:lstStyle/>
          <a:p>
            <a:pPr marL="0" indent="0" algn="l">
              <a:lnSpc>
                <a:spcPct val="130000"/>
              </a:lnSpc>
              <a:buNone/>
            </a:pPr>
            <a:r>
              <a:rPr lang="en-US" sz="1400" dirty="0">
                <a:solidFill>
                  <a:srgbClr val="FFFFFF"/>
                </a:solidFill>
                <a:latin typeface="MiSans" pitchFamily="34" charset="0"/>
                <a:ea typeface="MiSans" pitchFamily="34" charset="-122"/>
                <a:cs typeface="MiSans" pitchFamily="34" charset="-120"/>
              </a:rPr>
              <a:t>Class imbalance was addressed using SMOTE, ensuring that the model could effectively learn from the minority class and improve overall predictive performance.</a:t>
            </a:r>
            <a:endParaRPr lang="en-US" sz="160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9">
    <p:bg>
      <p:bgPr>
        <a:solidFill>
          <a:srgbClr val="0E1215"/>
        </a:solidFill>
        <a:effectLst/>
      </p:bgPr>
    </p:bg>
    <p:spTree>
      <p:nvGrpSpPr>
        <p:cNvPr id="1" name=""/>
        <p:cNvGrpSpPr/>
        <p:nvPr/>
      </p:nvGrpSpPr>
      <p:grpSpPr>
        <a:xfrm>
          <a:off x="0" y="0"/>
          <a:ext cx="0" cy="0"/>
          <a:chOff x="0" y="0"/>
          <a:chExt cx="0" cy="0"/>
        </a:xfrm>
      </p:grpSpPr>
      <p:pic>
        <p:nvPicPr>
          <p:cNvPr id="2" name="Image 0" descr="https://kimi-img.moonshot.cn/pub/slides/slides_tmpl/image/25-08-27-20:03:35-d2nf85p8bjvh7rlj09g0.png"/>
          <p:cNvPicPr>
            <a:picLocks noChangeAspect="1"/>
          </p:cNvPicPr>
          <p:nvPr/>
        </p:nvPicPr>
        <p:blipFill>
          <a:blip r:embed="rId3">
            <a:alphaModFix amt="40000"/>
          </a:blip>
          <a:stretch>
            <a:fillRect/>
          </a:stretch>
        </p:blipFill>
        <p:spPr>
          <a:xfrm>
            <a:off x="-24130" y="-243205"/>
            <a:ext cx="10607675" cy="7393940"/>
          </a:xfrm>
          <a:prstGeom prst="rect">
            <a:avLst/>
          </a:prstGeom>
        </p:spPr>
      </p:pic>
      <p:sp>
        <p:nvSpPr>
          <p:cNvPr id="3" name="Shape 0"/>
          <p:cNvSpPr/>
          <p:nvPr/>
        </p:nvSpPr>
        <p:spPr>
          <a:xfrm>
            <a:off x="1270" y="0"/>
            <a:ext cx="10591800" cy="6869430"/>
          </a:xfrm>
          <a:prstGeom prst="rect">
            <a:avLst/>
          </a:prstGeom>
          <a:gradFill flip="none" rotWithShape="1">
            <a:gsLst>
              <a:gs pos="0">
                <a:srgbClr val="D4EDF8">
                  <a:alpha val="21000"/>
                </a:srgbClr>
              </a:gs>
              <a:gs pos="81000">
                <a:srgbClr val="C5C9CE">
                  <a:alpha val="0"/>
                </a:srgbClr>
              </a:gs>
              <a:gs pos="100000">
                <a:srgbClr val="C5C9CE">
                  <a:alpha val="0"/>
                </a:srgbClr>
              </a:gs>
            </a:gsLst>
            <a:lin ang="2700000" scaled="1"/>
          </a:gradFill>
          <a:ln/>
        </p:spPr>
      </p:sp>
      <p:sp>
        <p:nvSpPr>
          <p:cNvPr id="4" name="Text 1"/>
          <p:cNvSpPr/>
          <p:nvPr/>
        </p:nvSpPr>
        <p:spPr>
          <a:xfrm>
            <a:off x="1270" y="0"/>
            <a:ext cx="10591800" cy="6869430"/>
          </a:xfrm>
          <a:prstGeom prst="rect">
            <a:avLst/>
          </a:prstGeom>
          <a:noFill/>
          <a:ln/>
        </p:spPr>
        <p:txBody>
          <a:bodyPr wrap="square" lIns="0" tIns="0" rIns="0" bIns="0" rtlCol="0" anchor="t"/>
          <a:lstStyle/>
          <a:p>
            <a:pPr marL="0" indent="0">
              <a:lnSpc>
                <a:spcPct val="100000"/>
              </a:lnSpc>
              <a:buNone/>
            </a:pPr>
            <a:endParaRPr lang="en-US" sz="1600" dirty="0"/>
          </a:p>
        </p:txBody>
      </p:sp>
      <p:sp>
        <p:nvSpPr>
          <p:cNvPr id="5" name="Shape 2"/>
          <p:cNvSpPr/>
          <p:nvPr/>
        </p:nvSpPr>
        <p:spPr>
          <a:xfrm rot="16200000">
            <a:off x="8153400" y="516255"/>
            <a:ext cx="2173605" cy="9503410"/>
          </a:xfrm>
          <a:prstGeom prst="round2SameRect">
            <a:avLst>
              <a:gd name="adj1" fmla="val 50000"/>
              <a:gd name="adj2" fmla="val 0"/>
            </a:avLst>
          </a:prstGeom>
          <a:solidFill>
            <a:srgbClr val="000000">
              <a:alpha val="0"/>
            </a:srgbClr>
          </a:solidFill>
          <a:ln w="6350">
            <a:solidFill>
              <a:srgbClr val="D3D8E0"/>
            </a:solidFill>
            <a:prstDash val="solid"/>
          </a:ln>
        </p:spPr>
      </p:sp>
      <p:sp>
        <p:nvSpPr>
          <p:cNvPr id="6" name="Text 3"/>
          <p:cNvSpPr/>
          <p:nvPr/>
        </p:nvSpPr>
        <p:spPr>
          <a:xfrm rot="16200000">
            <a:off x="8153400" y="516255"/>
            <a:ext cx="2173605" cy="9503410"/>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7" name="Shape 4"/>
          <p:cNvSpPr/>
          <p:nvPr/>
        </p:nvSpPr>
        <p:spPr>
          <a:xfrm rot="16200000">
            <a:off x="8153400" y="-1892300"/>
            <a:ext cx="2173605" cy="9503410"/>
          </a:xfrm>
          <a:prstGeom prst="round2SameRect">
            <a:avLst>
              <a:gd name="adj1" fmla="val 50000"/>
              <a:gd name="adj2" fmla="val 0"/>
            </a:avLst>
          </a:prstGeom>
          <a:solidFill>
            <a:srgbClr val="000000">
              <a:alpha val="0"/>
            </a:srgbClr>
          </a:solidFill>
          <a:ln w="6350">
            <a:solidFill>
              <a:srgbClr val="D3D8E0"/>
            </a:solidFill>
            <a:prstDash val="solid"/>
          </a:ln>
        </p:spPr>
      </p:sp>
      <p:sp>
        <p:nvSpPr>
          <p:cNvPr id="8" name="Text 5"/>
          <p:cNvSpPr/>
          <p:nvPr/>
        </p:nvSpPr>
        <p:spPr>
          <a:xfrm rot="16200000">
            <a:off x="8153400" y="-1892300"/>
            <a:ext cx="2173605" cy="9503410"/>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9" name="Text 6"/>
          <p:cNvSpPr/>
          <p:nvPr/>
        </p:nvSpPr>
        <p:spPr>
          <a:xfrm>
            <a:off x="525780" y="836930"/>
            <a:ext cx="10703560" cy="817245"/>
          </a:xfrm>
          <a:prstGeom prst="rect">
            <a:avLst/>
          </a:prstGeom>
          <a:noFill/>
          <a:ln/>
        </p:spPr>
        <p:txBody>
          <a:bodyPr wrap="square" lIns="45720" tIns="45720" rIns="45720" bIns="45720" rtlCol="0" anchor="t"/>
          <a:lstStyle/>
          <a:p>
            <a:pPr marL="0" indent="0" algn="l">
              <a:lnSpc>
                <a:spcPct val="120000"/>
              </a:lnSpc>
              <a:buNone/>
            </a:pPr>
            <a:r>
              <a:rPr lang="en-US" sz="3200" dirty="0">
                <a:solidFill>
                  <a:srgbClr val="218EC1"/>
                </a:solidFill>
                <a:latin typeface="MiSans" pitchFamily="34" charset="0"/>
                <a:ea typeface="MiSans" pitchFamily="34" charset="-122"/>
                <a:cs typeface="MiSans" pitchFamily="34" charset="-120"/>
              </a:rPr>
              <a:t>Tuned XGBoost Champion</a:t>
            </a:r>
            <a:endParaRPr lang="en-US" sz="1600" dirty="0"/>
          </a:p>
        </p:txBody>
      </p:sp>
      <p:sp>
        <p:nvSpPr>
          <p:cNvPr id="10" name="Text 7"/>
          <p:cNvSpPr/>
          <p:nvPr/>
        </p:nvSpPr>
        <p:spPr>
          <a:xfrm>
            <a:off x="6050280" y="1851660"/>
            <a:ext cx="5610225" cy="1162685"/>
          </a:xfrm>
          <a:prstGeom prst="rect">
            <a:avLst/>
          </a:prstGeom>
          <a:noFill/>
          <a:ln/>
        </p:spPr>
        <p:txBody>
          <a:bodyPr wrap="square" lIns="45720" tIns="45720" rIns="45720" bIns="45720" rtlCol="0" anchor="t"/>
          <a:lstStyle/>
          <a:p>
            <a:pPr marL="0" indent="0" algn="l">
              <a:lnSpc>
                <a:spcPct val="120000"/>
              </a:lnSpc>
              <a:buNone/>
            </a:pPr>
            <a:r>
              <a:rPr lang="en-US" sz="2400" dirty="0">
                <a:solidFill>
                  <a:srgbClr val="7EC9EB"/>
                </a:solidFill>
                <a:latin typeface="MiSans" pitchFamily="34" charset="0"/>
                <a:ea typeface="MiSans" pitchFamily="34" charset="-122"/>
                <a:cs typeface="MiSans" pitchFamily="34" charset="-120"/>
              </a:rPr>
              <a:t>Optimization Process</a:t>
            </a:r>
            <a:endParaRPr lang="en-US" sz="1600" dirty="0"/>
          </a:p>
        </p:txBody>
      </p:sp>
      <p:sp>
        <p:nvSpPr>
          <p:cNvPr id="11" name="Text 8"/>
          <p:cNvSpPr/>
          <p:nvPr/>
        </p:nvSpPr>
        <p:spPr>
          <a:xfrm>
            <a:off x="5066665" y="2363470"/>
            <a:ext cx="6833870" cy="1415415"/>
          </a:xfrm>
          <a:prstGeom prst="rect">
            <a:avLst/>
          </a:prstGeom>
          <a:noFill/>
          <a:ln/>
        </p:spPr>
        <p:txBody>
          <a:bodyPr wrap="square" lIns="45720" tIns="45720" rIns="45720" bIns="45720" rtlCol="0" anchor="t"/>
          <a:lstStyle/>
          <a:p>
            <a:pPr marL="0" indent="0" algn="l">
              <a:lnSpc>
                <a:spcPct val="140000"/>
              </a:lnSpc>
              <a:buNone/>
            </a:pPr>
            <a:r>
              <a:rPr lang="en-US" sz="1600" dirty="0">
                <a:solidFill>
                  <a:srgbClr val="FFFFFF"/>
                </a:solidFill>
                <a:latin typeface="MiSans" pitchFamily="34" charset="0"/>
                <a:ea typeface="MiSans" pitchFamily="34" charset="-122"/>
                <a:cs typeface="MiSans" pitchFamily="34" charset="-120"/>
              </a:rPr>
              <a:t>RandomizedSearchCV was used to optimize the XGBoost model for recall, resulting in 94.6% accuracy and 76.3% recall on hold-out data, meeting the business success threshold.</a:t>
            </a:r>
            <a:endParaRPr lang="en-US" sz="1600" dirty="0"/>
          </a:p>
        </p:txBody>
      </p:sp>
      <p:sp>
        <p:nvSpPr>
          <p:cNvPr id="12" name="Text 9"/>
          <p:cNvSpPr/>
          <p:nvPr/>
        </p:nvSpPr>
        <p:spPr>
          <a:xfrm>
            <a:off x="6050280" y="4373880"/>
            <a:ext cx="5610225" cy="1162685"/>
          </a:xfrm>
          <a:prstGeom prst="rect">
            <a:avLst/>
          </a:prstGeom>
          <a:noFill/>
          <a:ln/>
        </p:spPr>
        <p:txBody>
          <a:bodyPr wrap="square" lIns="45720" tIns="45720" rIns="45720" bIns="45720" rtlCol="0" anchor="t"/>
          <a:lstStyle/>
          <a:p>
            <a:pPr marL="0" indent="0" algn="l">
              <a:lnSpc>
                <a:spcPct val="120000"/>
              </a:lnSpc>
              <a:buNone/>
            </a:pPr>
            <a:r>
              <a:rPr lang="en-US" sz="2400" dirty="0">
                <a:solidFill>
                  <a:srgbClr val="7EC9EB"/>
                </a:solidFill>
                <a:latin typeface="MiSans" pitchFamily="34" charset="0"/>
                <a:ea typeface="MiSans" pitchFamily="34" charset="-122"/>
                <a:cs typeface="MiSans" pitchFamily="34" charset="-120"/>
              </a:rPr>
              <a:t>Model Performance</a:t>
            </a:r>
            <a:endParaRPr lang="en-US" sz="1600" dirty="0"/>
          </a:p>
        </p:txBody>
      </p:sp>
      <p:sp>
        <p:nvSpPr>
          <p:cNvPr id="13" name="Text 10"/>
          <p:cNvSpPr/>
          <p:nvPr/>
        </p:nvSpPr>
        <p:spPr>
          <a:xfrm>
            <a:off x="5066665" y="4885690"/>
            <a:ext cx="6833870" cy="1415415"/>
          </a:xfrm>
          <a:prstGeom prst="rect">
            <a:avLst/>
          </a:prstGeom>
          <a:noFill/>
          <a:ln/>
        </p:spPr>
        <p:txBody>
          <a:bodyPr wrap="square" lIns="45720" tIns="45720" rIns="45720" bIns="45720" rtlCol="0" anchor="t"/>
          <a:lstStyle/>
          <a:p>
            <a:pPr marL="0" indent="0" algn="l">
              <a:lnSpc>
                <a:spcPct val="140000"/>
              </a:lnSpc>
              <a:buNone/>
            </a:pPr>
            <a:r>
              <a:rPr lang="en-US" sz="1600" dirty="0">
                <a:solidFill>
                  <a:srgbClr val="FFFFFF"/>
                </a:solidFill>
                <a:latin typeface="MiSans" pitchFamily="34" charset="0"/>
                <a:ea typeface="MiSans" pitchFamily="34" charset="-122"/>
                <a:cs typeface="MiSans" pitchFamily="34" charset="-120"/>
              </a:rPr>
              <a:t>The tuned XGBoost model correctly identified three-quarters of future churners, balancing precision to avoid offer fatigue among false positives and ensuring effective retention strategies.</a:t>
            </a:r>
            <a:endParaRPr lang="en-US" sz="160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20">
    <p:bg>
      <p:bgPr>
        <a:solidFill>
          <a:srgbClr val="0E1215"/>
        </a:solidFill>
        <a:effectLst/>
      </p:bgPr>
    </p:bg>
    <p:spTree>
      <p:nvGrpSpPr>
        <p:cNvPr id="1" name=""/>
        <p:cNvGrpSpPr/>
        <p:nvPr/>
      </p:nvGrpSpPr>
      <p:grpSpPr>
        <a:xfrm>
          <a:off x="0" y="0"/>
          <a:ext cx="0" cy="0"/>
          <a:chOff x="0" y="0"/>
          <a:chExt cx="0" cy="0"/>
        </a:xfrm>
      </p:grpSpPr>
      <p:sp>
        <p:nvSpPr>
          <p:cNvPr id="2" name="Shape 0"/>
          <p:cNvSpPr/>
          <p:nvPr/>
        </p:nvSpPr>
        <p:spPr>
          <a:xfrm>
            <a:off x="-2976880" y="2132965"/>
            <a:ext cx="5857240" cy="5857240"/>
          </a:xfrm>
          <a:prstGeom prst="ellipse">
            <a:avLst/>
          </a:prstGeom>
          <a:solidFill>
            <a:srgbClr val="DCFB60">
              <a:alpha val="5098"/>
            </a:srgbClr>
          </a:solidFill>
          <a:ln/>
        </p:spPr>
      </p:sp>
      <p:sp>
        <p:nvSpPr>
          <p:cNvPr id="3" name="Text 1"/>
          <p:cNvSpPr/>
          <p:nvPr/>
        </p:nvSpPr>
        <p:spPr>
          <a:xfrm>
            <a:off x="-2976880" y="2132965"/>
            <a:ext cx="5857240" cy="5857240"/>
          </a:xfrm>
          <a:prstGeom prst="rect">
            <a:avLst/>
          </a:prstGeom>
          <a:noFill/>
          <a:ln/>
        </p:spPr>
        <p:txBody>
          <a:bodyPr wrap="square" lIns="0" tIns="0" rIns="0" bIns="0" rtlCol="0" anchor="t"/>
          <a:lstStyle/>
          <a:p>
            <a:pPr marL="0" indent="0">
              <a:lnSpc>
                <a:spcPct val="100000"/>
              </a:lnSpc>
              <a:buNone/>
            </a:pPr>
            <a:endParaRPr lang="en-US" sz="1600" dirty="0"/>
          </a:p>
        </p:txBody>
      </p:sp>
      <p:sp>
        <p:nvSpPr>
          <p:cNvPr id="4" name="Shape 2"/>
          <p:cNvSpPr/>
          <p:nvPr/>
        </p:nvSpPr>
        <p:spPr>
          <a:xfrm>
            <a:off x="9345295" y="1196975"/>
            <a:ext cx="4304030" cy="4304030"/>
          </a:xfrm>
          <a:prstGeom prst="ellipse">
            <a:avLst/>
          </a:prstGeom>
          <a:solidFill>
            <a:srgbClr val="FFFFFF">
              <a:alpha val="5098"/>
            </a:srgbClr>
          </a:solidFill>
          <a:ln/>
        </p:spPr>
      </p:sp>
      <p:sp>
        <p:nvSpPr>
          <p:cNvPr id="5" name="Text 3"/>
          <p:cNvSpPr/>
          <p:nvPr/>
        </p:nvSpPr>
        <p:spPr>
          <a:xfrm>
            <a:off x="9345295" y="1196975"/>
            <a:ext cx="4304030" cy="4304030"/>
          </a:xfrm>
          <a:prstGeom prst="rect">
            <a:avLst/>
          </a:prstGeom>
          <a:noFill/>
          <a:ln/>
        </p:spPr>
        <p:txBody>
          <a:bodyPr wrap="square" lIns="0" tIns="0" rIns="0" bIns="0" rtlCol="0" anchor="t"/>
          <a:lstStyle/>
          <a:p>
            <a:pPr marL="0" indent="0">
              <a:lnSpc>
                <a:spcPct val="100000"/>
              </a:lnSpc>
              <a:buNone/>
            </a:pPr>
            <a:endParaRPr lang="en-US" sz="1600" dirty="0"/>
          </a:p>
        </p:txBody>
      </p:sp>
      <p:pic>
        <p:nvPicPr>
          <p:cNvPr id="6" name="Image 0" descr="https://kimi-img.moonshot.cn/pub/slides/slides_tmpl/image/25-08-27-20:03:31-d2nf84p8bjvh7rlj0980.png"/>
          <p:cNvPicPr>
            <a:picLocks noChangeAspect="1"/>
          </p:cNvPicPr>
          <p:nvPr/>
        </p:nvPicPr>
        <p:blipFill>
          <a:blip r:embed="rId3"/>
          <a:stretch>
            <a:fillRect/>
          </a:stretch>
        </p:blipFill>
        <p:spPr>
          <a:xfrm>
            <a:off x="7226300" y="2159635"/>
            <a:ext cx="4779645" cy="4752340"/>
          </a:xfrm>
          <a:prstGeom prst="rect">
            <a:avLst/>
          </a:prstGeom>
        </p:spPr>
      </p:pic>
      <p:pic>
        <p:nvPicPr>
          <p:cNvPr id="7" name="Image 1" descr="https://kimi-img.moonshot.cn/pub/slides/slides_tmpl/image/25-08-27-20:03:32-d2nf8518bjvh7rlj09ag.png"/>
          <p:cNvPicPr>
            <a:picLocks noChangeAspect="1"/>
          </p:cNvPicPr>
          <p:nvPr/>
        </p:nvPicPr>
        <p:blipFill>
          <a:blip r:embed="rId4"/>
          <a:stretch>
            <a:fillRect/>
          </a:stretch>
        </p:blipFill>
        <p:spPr>
          <a:xfrm>
            <a:off x="8832132" y="13109"/>
            <a:ext cx="2901666" cy="1919603"/>
          </a:xfrm>
          <a:prstGeom prst="rect">
            <a:avLst/>
          </a:prstGeom>
        </p:spPr>
      </p:pic>
      <p:sp>
        <p:nvSpPr>
          <p:cNvPr id="8" name="Shape 4"/>
          <p:cNvSpPr/>
          <p:nvPr/>
        </p:nvSpPr>
        <p:spPr>
          <a:xfrm rot="16200000">
            <a:off x="5532754" y="-27941"/>
            <a:ext cx="6896737" cy="6896736"/>
          </a:xfrm>
          <a:custGeom>
            <a:avLst/>
            <a:gdLst/>
            <a:ahLst/>
            <a:cxnLst/>
            <a:rect l="l" t="t" r="r" b="b"/>
            <a:pathLst>
              <a:path w="6896737" h="6896736">
                <a:moveTo>
                  <a:pt x="0" y="1379347"/>
                </a:moveTo>
                <a:lnTo>
                  <a:pt x="6896737" y="0"/>
                </a:lnTo>
                <a:lnTo>
                  <a:pt x="6896737" y="6896736"/>
                </a:lnTo>
                <a:lnTo>
                  <a:pt x="0" y="6896736"/>
                </a:lnTo>
                <a:close/>
              </a:path>
            </a:pathLst>
          </a:custGeom>
          <a:solidFill>
            <a:srgbClr val="F4F4F5"/>
          </a:solidFill>
          <a:ln/>
        </p:spPr>
      </p:sp>
      <p:sp>
        <p:nvSpPr>
          <p:cNvPr id="9" name="Text 5"/>
          <p:cNvSpPr/>
          <p:nvPr/>
        </p:nvSpPr>
        <p:spPr>
          <a:xfrm rot="16200000">
            <a:off x="5532754" y="-27941"/>
            <a:ext cx="6896737" cy="6896736"/>
          </a:xfrm>
          <a:prstGeom prst="rect">
            <a:avLst/>
          </a:prstGeom>
          <a:noFill/>
          <a:ln/>
        </p:spPr>
        <p:txBody>
          <a:bodyPr wrap="square" lIns="0" tIns="0" rIns="0" bIns="0" rtlCol="0" anchor="t"/>
          <a:lstStyle/>
          <a:p>
            <a:pPr marL="0" indent="0">
              <a:lnSpc>
                <a:spcPct val="100000"/>
              </a:lnSpc>
              <a:buNone/>
            </a:pPr>
            <a:endParaRPr lang="en-US" sz="1600" dirty="0"/>
          </a:p>
        </p:txBody>
      </p:sp>
      <p:sp>
        <p:nvSpPr>
          <p:cNvPr id="10" name="Text 6"/>
          <p:cNvSpPr/>
          <p:nvPr/>
        </p:nvSpPr>
        <p:spPr>
          <a:xfrm>
            <a:off x="887730" y="478155"/>
            <a:ext cx="10605770" cy="552450"/>
          </a:xfrm>
          <a:prstGeom prst="rect">
            <a:avLst/>
          </a:prstGeom>
          <a:noFill/>
          <a:ln/>
        </p:spPr>
        <p:txBody>
          <a:bodyPr wrap="square" lIns="0" tIns="0" rIns="0" bIns="0" rtlCol="0" anchor="t">
            <a:spAutoFit/>
          </a:bodyPr>
          <a:lstStyle/>
          <a:p>
            <a:pPr marL="0" indent="0" algn="l">
              <a:lnSpc>
                <a:spcPct val="100000"/>
              </a:lnSpc>
              <a:buNone/>
            </a:pPr>
            <a:r>
              <a:rPr lang="en-US" sz="3600" dirty="0">
                <a:solidFill>
                  <a:srgbClr val="218EC1"/>
                </a:solidFill>
                <a:latin typeface="MiSans" pitchFamily="34" charset="0"/>
                <a:ea typeface="MiSans" pitchFamily="34" charset="-122"/>
                <a:cs typeface="MiSans" pitchFamily="34" charset="-120"/>
              </a:rPr>
              <a:t>XGBoost Feature Drivers</a:t>
            </a:r>
            <a:endParaRPr lang="en-US" sz="1600" dirty="0"/>
          </a:p>
        </p:txBody>
      </p:sp>
      <p:sp>
        <p:nvSpPr>
          <p:cNvPr id="11" name="Text 7"/>
          <p:cNvSpPr/>
          <p:nvPr/>
        </p:nvSpPr>
        <p:spPr>
          <a:xfrm>
            <a:off x="685165" y="1900555"/>
            <a:ext cx="5404485" cy="368300"/>
          </a:xfrm>
          <a:prstGeom prst="rect">
            <a:avLst/>
          </a:prstGeom>
          <a:noFill/>
          <a:ln/>
        </p:spPr>
        <p:txBody>
          <a:bodyPr wrap="square" lIns="0" tIns="0" rIns="0" bIns="0" rtlCol="0" anchor="t">
            <a:spAutoFit/>
          </a:bodyPr>
          <a:lstStyle/>
          <a:p>
            <a:pPr marL="0" indent="0" algn="l">
              <a:lnSpc>
                <a:spcPct val="100000"/>
              </a:lnSpc>
              <a:buNone/>
            </a:pPr>
            <a:r>
              <a:rPr lang="en-US" sz="2400" dirty="0">
                <a:solidFill>
                  <a:srgbClr val="7EC9EB"/>
                </a:solidFill>
                <a:latin typeface="MiSans" pitchFamily="34" charset="0"/>
                <a:ea typeface="MiSans" pitchFamily="34" charset="-122"/>
                <a:cs typeface="MiSans" pitchFamily="34" charset="-120"/>
              </a:rPr>
              <a:t>Top Predictors</a:t>
            </a:r>
            <a:endParaRPr lang="en-US" sz="1600" dirty="0"/>
          </a:p>
        </p:txBody>
      </p:sp>
      <p:sp>
        <p:nvSpPr>
          <p:cNvPr id="12" name="Text 8"/>
          <p:cNvSpPr/>
          <p:nvPr/>
        </p:nvSpPr>
        <p:spPr>
          <a:xfrm>
            <a:off x="685165" y="2332990"/>
            <a:ext cx="4678680" cy="1143397"/>
          </a:xfrm>
          <a:prstGeom prst="rect">
            <a:avLst/>
          </a:prstGeom>
          <a:noFill/>
          <a:ln/>
        </p:spPr>
        <p:txBody>
          <a:bodyPr wrap="square" lIns="0" tIns="0" rIns="0" bIns="0" rtlCol="0" anchor="t">
            <a:spAutoFit/>
          </a:bodyPr>
          <a:lstStyle/>
          <a:p>
            <a:pPr marL="0" indent="0" algn="l">
              <a:lnSpc>
                <a:spcPct val="130000"/>
              </a:lnSpc>
              <a:buNone/>
            </a:pPr>
            <a:r>
              <a:rPr lang="en-US" sz="1400" dirty="0">
                <a:solidFill>
                  <a:srgbClr val="FFFFFF"/>
                </a:solidFill>
                <a:latin typeface="MiSans" pitchFamily="34" charset="0"/>
                <a:ea typeface="MiSans" pitchFamily="34" charset="-122"/>
                <a:cs typeface="MiSans" pitchFamily="34" charset="-120"/>
              </a:rPr>
              <a:t>The international plan flag and customer-service-call count emerged as the top predictors, aligning with exploratory insights and validating their importance in driving churn.</a:t>
            </a:r>
            <a:endParaRPr lang="en-US" sz="1600" dirty="0"/>
          </a:p>
        </p:txBody>
      </p:sp>
      <p:sp>
        <p:nvSpPr>
          <p:cNvPr id="13" name="Text 9"/>
          <p:cNvSpPr/>
          <p:nvPr/>
        </p:nvSpPr>
        <p:spPr>
          <a:xfrm>
            <a:off x="684530" y="4274820"/>
            <a:ext cx="5475605" cy="368300"/>
          </a:xfrm>
          <a:prstGeom prst="rect">
            <a:avLst/>
          </a:prstGeom>
          <a:noFill/>
          <a:ln/>
        </p:spPr>
        <p:txBody>
          <a:bodyPr wrap="square" lIns="0" tIns="0" rIns="0" bIns="0" rtlCol="0" anchor="t">
            <a:spAutoFit/>
          </a:bodyPr>
          <a:lstStyle/>
          <a:p>
            <a:pPr marL="0" indent="0" algn="l">
              <a:lnSpc>
                <a:spcPct val="100000"/>
              </a:lnSpc>
              <a:buNone/>
            </a:pPr>
            <a:r>
              <a:rPr lang="en-US" sz="2400" dirty="0">
                <a:solidFill>
                  <a:srgbClr val="7EC9EB"/>
                </a:solidFill>
                <a:latin typeface="MiSans" pitchFamily="34" charset="0"/>
                <a:ea typeface="MiSans" pitchFamily="34" charset="-122"/>
                <a:cs typeface="MiSans" pitchFamily="34" charset="-120"/>
              </a:rPr>
              <a:t>Usage Charges</a:t>
            </a:r>
            <a:endParaRPr lang="en-US" sz="1600" dirty="0"/>
          </a:p>
        </p:txBody>
      </p:sp>
      <p:sp>
        <p:nvSpPr>
          <p:cNvPr id="14" name="Text 10"/>
          <p:cNvSpPr/>
          <p:nvPr/>
        </p:nvSpPr>
        <p:spPr>
          <a:xfrm>
            <a:off x="685165" y="4763770"/>
            <a:ext cx="4678680" cy="1143397"/>
          </a:xfrm>
          <a:prstGeom prst="rect">
            <a:avLst/>
          </a:prstGeom>
          <a:noFill/>
          <a:ln/>
        </p:spPr>
        <p:txBody>
          <a:bodyPr wrap="square" lIns="0" tIns="0" rIns="0" bIns="0" rtlCol="0" anchor="t">
            <a:spAutoFit/>
          </a:bodyPr>
          <a:lstStyle/>
          <a:p>
            <a:pPr marL="0" indent="0" algn="l">
              <a:lnSpc>
                <a:spcPct val="130000"/>
              </a:lnSpc>
              <a:buNone/>
            </a:pPr>
            <a:r>
              <a:rPr lang="en-US" sz="1400" dirty="0">
                <a:solidFill>
                  <a:srgbClr val="FFFFFF"/>
                </a:solidFill>
                <a:latin typeface="MiSans" pitchFamily="34" charset="0"/>
                <a:ea typeface="MiSans" pitchFamily="34" charset="-122"/>
                <a:cs typeface="MiSans" pitchFamily="34" charset="-120"/>
              </a:rPr>
              <a:t>Day and evening charges were also significant predictors, indicating that pricing sensitivity is a key factor in customer retention and should be addressed in targeted campaigns.</a:t>
            </a:r>
            <a:endParaRPr lang="en-US" sz="1600" dirty="0"/>
          </a:p>
        </p:txBody>
      </p:sp>
      <p:sp>
        <p:nvSpPr>
          <p:cNvPr id="15" name="Text 11"/>
          <p:cNvSpPr/>
          <p:nvPr/>
        </p:nvSpPr>
        <p:spPr>
          <a:xfrm>
            <a:off x="6515100" y="1900555"/>
            <a:ext cx="5490845" cy="368300"/>
          </a:xfrm>
          <a:prstGeom prst="rect">
            <a:avLst/>
          </a:prstGeom>
          <a:noFill/>
          <a:ln/>
        </p:spPr>
        <p:txBody>
          <a:bodyPr wrap="square" lIns="0" tIns="0" rIns="0" bIns="0" rtlCol="0" anchor="t">
            <a:spAutoFit/>
          </a:bodyPr>
          <a:lstStyle/>
          <a:p>
            <a:pPr marL="0" indent="0" algn="l">
              <a:lnSpc>
                <a:spcPct val="100000"/>
              </a:lnSpc>
              <a:buNone/>
            </a:pPr>
            <a:r>
              <a:rPr lang="en-US" sz="2400" dirty="0">
                <a:solidFill>
                  <a:srgbClr val="218EC1"/>
                </a:solidFill>
                <a:latin typeface="MiSans" pitchFamily="34" charset="0"/>
                <a:ea typeface="MiSans" pitchFamily="34" charset="-122"/>
                <a:cs typeface="MiSans" pitchFamily="34" charset="-120"/>
              </a:rPr>
              <a:t>Call Intensity</a:t>
            </a:r>
            <a:endParaRPr lang="en-US" sz="1600" dirty="0"/>
          </a:p>
        </p:txBody>
      </p:sp>
      <p:sp>
        <p:nvSpPr>
          <p:cNvPr id="16" name="Text 12"/>
          <p:cNvSpPr/>
          <p:nvPr/>
        </p:nvSpPr>
        <p:spPr>
          <a:xfrm>
            <a:off x="6993890" y="2294255"/>
            <a:ext cx="5012055" cy="857647"/>
          </a:xfrm>
          <a:prstGeom prst="rect">
            <a:avLst/>
          </a:prstGeom>
          <a:noFill/>
          <a:ln/>
        </p:spPr>
        <p:txBody>
          <a:bodyPr wrap="square" lIns="0" tIns="0" rIns="0" bIns="0" rtlCol="0" anchor="t">
            <a:spAutoFit/>
          </a:bodyPr>
          <a:lstStyle/>
          <a:p>
            <a:pPr marL="0" indent="0" algn="l">
              <a:lnSpc>
                <a:spcPct val="130000"/>
              </a:lnSpc>
              <a:buNone/>
            </a:pPr>
            <a:r>
              <a:rPr lang="en-US" sz="1400" dirty="0">
                <a:solidFill>
                  <a:srgbClr val="000000"/>
                </a:solidFill>
                <a:latin typeface="MiSans" pitchFamily="34" charset="0"/>
                <a:ea typeface="MiSans" pitchFamily="34" charset="-122"/>
                <a:cs typeface="MiSans" pitchFamily="34" charset="-120"/>
              </a:rPr>
              <a:t>Call intensity, derived from usage data, provided valuable insight into customer behavior, helping the model distinguish between high-risk and low-risk customers.</a:t>
            </a:r>
            <a:endParaRPr lang="en-US" sz="1600" dirty="0"/>
          </a:p>
        </p:txBody>
      </p:sp>
      <p:sp>
        <p:nvSpPr>
          <p:cNvPr id="17" name="Text 13"/>
          <p:cNvSpPr/>
          <p:nvPr/>
        </p:nvSpPr>
        <p:spPr>
          <a:xfrm>
            <a:off x="6529705" y="4236085"/>
            <a:ext cx="5476240" cy="368300"/>
          </a:xfrm>
          <a:prstGeom prst="rect">
            <a:avLst/>
          </a:prstGeom>
          <a:noFill/>
          <a:ln/>
        </p:spPr>
        <p:txBody>
          <a:bodyPr wrap="square" lIns="0" tIns="0" rIns="0" bIns="0" rtlCol="0" anchor="t">
            <a:spAutoFit/>
          </a:bodyPr>
          <a:lstStyle/>
          <a:p>
            <a:pPr marL="0" indent="0" algn="l">
              <a:lnSpc>
                <a:spcPct val="100000"/>
              </a:lnSpc>
              <a:buNone/>
            </a:pPr>
            <a:r>
              <a:rPr lang="en-US" sz="2400" dirty="0">
                <a:solidFill>
                  <a:srgbClr val="218EC1"/>
                </a:solidFill>
                <a:latin typeface="MiSans" pitchFamily="34" charset="0"/>
                <a:ea typeface="MiSans" pitchFamily="34" charset="-122"/>
                <a:cs typeface="MiSans" pitchFamily="34" charset="-120"/>
              </a:rPr>
              <a:t>Voicemail Absence</a:t>
            </a:r>
            <a:endParaRPr lang="en-US" sz="1600" dirty="0"/>
          </a:p>
        </p:txBody>
      </p:sp>
      <p:sp>
        <p:nvSpPr>
          <p:cNvPr id="18" name="Text 14"/>
          <p:cNvSpPr/>
          <p:nvPr/>
        </p:nvSpPr>
        <p:spPr>
          <a:xfrm>
            <a:off x="6994525" y="4725035"/>
            <a:ext cx="5011420" cy="857647"/>
          </a:xfrm>
          <a:prstGeom prst="rect">
            <a:avLst/>
          </a:prstGeom>
          <a:noFill/>
          <a:ln/>
        </p:spPr>
        <p:txBody>
          <a:bodyPr wrap="square" lIns="0" tIns="0" rIns="0" bIns="0" rtlCol="0" anchor="t">
            <a:spAutoFit/>
          </a:bodyPr>
          <a:lstStyle/>
          <a:p>
            <a:pPr marL="0" indent="0" algn="l">
              <a:lnSpc>
                <a:spcPct val="130000"/>
              </a:lnSpc>
              <a:buNone/>
            </a:pPr>
            <a:r>
              <a:rPr lang="en-US" sz="1400" dirty="0">
                <a:solidFill>
                  <a:srgbClr val="000000"/>
                </a:solidFill>
                <a:latin typeface="MiSans" pitchFamily="34" charset="0"/>
                <a:ea typeface="MiSans" pitchFamily="34" charset="-122"/>
                <a:cs typeface="MiSans" pitchFamily="34" charset="-120"/>
              </a:rPr>
              <a:t>The absence of voicemail usage was identified as a risk factor, highlighting the importance of promoting ancillary services to enhance customer engagement and loyalty.</a:t>
            </a:r>
            <a:endParaRPr lang="en-US" sz="16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4">
    <p:bg>
      <p:bgPr>
        <a:solidFill>
          <a:srgbClr val="0E1215"/>
        </a:solidFill>
        <a:effectLst/>
      </p:bgPr>
    </p:bg>
    <p:spTree>
      <p:nvGrpSpPr>
        <p:cNvPr id="1" name=""/>
        <p:cNvGrpSpPr/>
        <p:nvPr/>
      </p:nvGrpSpPr>
      <p:grpSpPr>
        <a:xfrm>
          <a:off x="0" y="0"/>
          <a:ext cx="0" cy="0"/>
          <a:chOff x="0" y="0"/>
          <a:chExt cx="0" cy="0"/>
        </a:xfrm>
      </p:grpSpPr>
      <p:sp>
        <p:nvSpPr>
          <p:cNvPr id="2" name="Shape 0"/>
          <p:cNvSpPr/>
          <p:nvPr/>
        </p:nvSpPr>
        <p:spPr>
          <a:xfrm>
            <a:off x="9768840" y="1196975"/>
            <a:ext cx="4304030" cy="4304030"/>
          </a:xfrm>
          <a:prstGeom prst="ellipse">
            <a:avLst/>
          </a:prstGeom>
          <a:solidFill>
            <a:srgbClr val="FFFFFF">
              <a:alpha val="5098"/>
            </a:srgbClr>
          </a:solidFill>
          <a:ln/>
        </p:spPr>
      </p:sp>
      <p:sp>
        <p:nvSpPr>
          <p:cNvPr id="3" name="Text 1"/>
          <p:cNvSpPr/>
          <p:nvPr/>
        </p:nvSpPr>
        <p:spPr>
          <a:xfrm>
            <a:off x="9768840" y="1196975"/>
            <a:ext cx="4304030" cy="4304030"/>
          </a:xfrm>
          <a:prstGeom prst="rect">
            <a:avLst/>
          </a:prstGeom>
          <a:noFill/>
          <a:ln/>
        </p:spPr>
        <p:txBody>
          <a:bodyPr wrap="square" lIns="0" tIns="0" rIns="0" bIns="0" rtlCol="0" anchor="t"/>
          <a:lstStyle/>
          <a:p>
            <a:pPr marL="0" indent="0">
              <a:lnSpc>
                <a:spcPct val="100000"/>
              </a:lnSpc>
              <a:buNone/>
            </a:pPr>
            <a:endParaRPr lang="en-US" sz="1600" dirty="0"/>
          </a:p>
        </p:txBody>
      </p:sp>
      <p:sp>
        <p:nvSpPr>
          <p:cNvPr id="4" name="Text 2"/>
          <p:cNvSpPr/>
          <p:nvPr/>
        </p:nvSpPr>
        <p:spPr>
          <a:xfrm>
            <a:off x="1459230" y="2247900"/>
            <a:ext cx="1612900" cy="1098550"/>
          </a:xfrm>
          <a:prstGeom prst="rect">
            <a:avLst/>
          </a:prstGeom>
          <a:noFill/>
          <a:ln/>
        </p:spPr>
        <p:txBody>
          <a:bodyPr wrap="square" lIns="0" tIns="0" rIns="0" bIns="0" rtlCol="0" anchor="t"/>
          <a:lstStyle/>
          <a:p>
            <a:pPr marL="0" indent="0" algn="l">
              <a:lnSpc>
                <a:spcPct val="100000"/>
              </a:lnSpc>
              <a:buNone/>
            </a:pPr>
            <a:r>
              <a:rPr lang="en-US" sz="8000" dirty="0">
                <a:solidFill>
                  <a:srgbClr val="218EC1"/>
                </a:solidFill>
                <a:latin typeface="MiSans" pitchFamily="34" charset="0"/>
                <a:ea typeface="MiSans" pitchFamily="34" charset="-122"/>
                <a:cs typeface="MiSans" pitchFamily="34" charset="-120"/>
              </a:rPr>
              <a:t>01</a:t>
            </a:r>
            <a:endParaRPr lang="en-US" sz="1600" dirty="0"/>
          </a:p>
        </p:txBody>
      </p:sp>
      <p:sp>
        <p:nvSpPr>
          <p:cNvPr id="5" name="Text 3"/>
          <p:cNvSpPr/>
          <p:nvPr/>
        </p:nvSpPr>
        <p:spPr>
          <a:xfrm>
            <a:off x="1440180" y="3517900"/>
            <a:ext cx="9516745" cy="1183640"/>
          </a:xfrm>
          <a:prstGeom prst="rect">
            <a:avLst/>
          </a:prstGeom>
          <a:noFill/>
          <a:ln/>
        </p:spPr>
        <p:txBody>
          <a:bodyPr wrap="square" lIns="0" tIns="0" rIns="0" bIns="0" rtlCol="0" anchor="t"/>
          <a:lstStyle/>
          <a:p>
            <a:pPr marL="0" indent="0" algn="l">
              <a:lnSpc>
                <a:spcPct val="100000"/>
              </a:lnSpc>
              <a:buNone/>
            </a:pPr>
            <a:r>
              <a:rPr lang="en-US" sz="4400" dirty="0">
                <a:solidFill>
                  <a:srgbClr val="FFFFFF"/>
                </a:solidFill>
                <a:latin typeface="MiSans" pitchFamily="34" charset="0"/>
                <a:ea typeface="MiSans" pitchFamily="34" charset="-122"/>
                <a:cs typeface="MiSans" pitchFamily="34" charset="-120"/>
              </a:rPr>
              <a:t>Business Pain</a:t>
            </a:r>
            <a:endParaRPr lang="en-US" sz="16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1">
    <p:bg>
      <p:bgPr>
        <a:solidFill>
          <a:srgbClr val="0E1215"/>
        </a:solidFill>
        <a:effectLst/>
      </p:bgPr>
    </p:bg>
    <p:spTree>
      <p:nvGrpSpPr>
        <p:cNvPr id="1" name=""/>
        <p:cNvGrpSpPr/>
        <p:nvPr/>
      </p:nvGrpSpPr>
      <p:grpSpPr>
        <a:xfrm>
          <a:off x="0" y="0"/>
          <a:ext cx="0" cy="0"/>
          <a:chOff x="0" y="0"/>
          <a:chExt cx="0" cy="0"/>
        </a:xfrm>
      </p:grpSpPr>
      <p:pic>
        <p:nvPicPr>
          <p:cNvPr id="2" name="Image 0" descr="https://kimi-img.moonshot.cn/pub/slides/slides_tmpl/image/25-08-27-20:03:33-d2nf8598bjvh7rlj09bg.png"/>
          <p:cNvPicPr>
            <a:picLocks noChangeAspect="1"/>
          </p:cNvPicPr>
          <p:nvPr/>
        </p:nvPicPr>
        <p:blipFill>
          <a:blip r:embed="rId3"/>
          <a:srcRect l="8389" t="15000"/>
          <a:stretch/>
        </p:blipFill>
        <p:spPr>
          <a:xfrm>
            <a:off x="0" y="0"/>
            <a:ext cx="12193200" cy="6856575"/>
          </a:xfrm>
          <a:prstGeom prst="rect">
            <a:avLst/>
          </a:prstGeom>
        </p:spPr>
      </p:pic>
      <p:sp>
        <p:nvSpPr>
          <p:cNvPr id="3" name="Shape 0"/>
          <p:cNvSpPr/>
          <p:nvPr/>
        </p:nvSpPr>
        <p:spPr>
          <a:xfrm>
            <a:off x="9768840" y="1196975"/>
            <a:ext cx="4304030" cy="4304030"/>
          </a:xfrm>
          <a:prstGeom prst="ellipse">
            <a:avLst/>
          </a:prstGeom>
          <a:solidFill>
            <a:srgbClr val="FFFFFF">
              <a:alpha val="5098"/>
            </a:srgbClr>
          </a:solidFill>
          <a:ln/>
        </p:spPr>
      </p:sp>
      <p:sp>
        <p:nvSpPr>
          <p:cNvPr id="4" name="Text 1"/>
          <p:cNvSpPr/>
          <p:nvPr/>
        </p:nvSpPr>
        <p:spPr>
          <a:xfrm>
            <a:off x="9768840" y="1196975"/>
            <a:ext cx="4304030" cy="4304030"/>
          </a:xfrm>
          <a:prstGeom prst="rect">
            <a:avLst/>
          </a:prstGeom>
          <a:noFill/>
          <a:ln/>
        </p:spPr>
        <p:txBody>
          <a:bodyPr wrap="square" lIns="0" tIns="0" rIns="0" bIns="0" rtlCol="0" anchor="t"/>
          <a:lstStyle/>
          <a:p>
            <a:pPr marL="0" indent="0">
              <a:lnSpc>
                <a:spcPct val="100000"/>
              </a:lnSpc>
              <a:buNone/>
            </a:pPr>
            <a:endParaRPr lang="en-US" sz="1600" dirty="0"/>
          </a:p>
        </p:txBody>
      </p:sp>
      <p:sp>
        <p:nvSpPr>
          <p:cNvPr id="5" name="Text 2"/>
          <p:cNvSpPr/>
          <p:nvPr/>
        </p:nvSpPr>
        <p:spPr>
          <a:xfrm>
            <a:off x="1459230" y="2247900"/>
            <a:ext cx="1612900" cy="1098550"/>
          </a:xfrm>
          <a:prstGeom prst="rect">
            <a:avLst/>
          </a:prstGeom>
          <a:noFill/>
          <a:ln/>
        </p:spPr>
        <p:txBody>
          <a:bodyPr wrap="square" lIns="0" tIns="0" rIns="0" bIns="0" rtlCol="0" anchor="t"/>
          <a:lstStyle/>
          <a:p>
            <a:pPr marL="0" indent="0" algn="l">
              <a:lnSpc>
                <a:spcPct val="100000"/>
              </a:lnSpc>
              <a:buNone/>
            </a:pPr>
            <a:r>
              <a:rPr lang="en-US" sz="8000" dirty="0">
                <a:solidFill>
                  <a:srgbClr val="218EC1"/>
                </a:solidFill>
                <a:latin typeface="MiSans" pitchFamily="34" charset="0"/>
                <a:ea typeface="MiSans" pitchFamily="34" charset="-122"/>
                <a:cs typeface="MiSans" pitchFamily="34" charset="-120"/>
              </a:rPr>
              <a:t>06</a:t>
            </a:r>
            <a:endParaRPr lang="en-US" sz="1600" dirty="0"/>
          </a:p>
        </p:txBody>
      </p:sp>
      <p:sp>
        <p:nvSpPr>
          <p:cNvPr id="6" name="Text 3"/>
          <p:cNvSpPr/>
          <p:nvPr/>
        </p:nvSpPr>
        <p:spPr>
          <a:xfrm>
            <a:off x="1440180" y="3517900"/>
            <a:ext cx="9516745" cy="1183640"/>
          </a:xfrm>
          <a:prstGeom prst="rect">
            <a:avLst/>
          </a:prstGeom>
          <a:noFill/>
          <a:ln/>
        </p:spPr>
        <p:txBody>
          <a:bodyPr wrap="square" lIns="0" tIns="0" rIns="0" bIns="0" rtlCol="0" anchor="t"/>
          <a:lstStyle/>
          <a:p>
            <a:pPr marL="0" indent="0" algn="l">
              <a:lnSpc>
                <a:spcPct val="100000"/>
              </a:lnSpc>
              <a:buNone/>
            </a:pPr>
            <a:r>
              <a:rPr lang="en-US" sz="4400" dirty="0">
                <a:solidFill>
                  <a:srgbClr val="FFFFFF"/>
                </a:solidFill>
                <a:latin typeface="MiSans" pitchFamily="34" charset="0"/>
                <a:ea typeface="MiSans" pitchFamily="34" charset="-122"/>
                <a:cs typeface="MiSans" pitchFamily="34" charset="-120"/>
              </a:rPr>
              <a:t>Retention Action Plan</a:t>
            </a:r>
            <a:endParaRPr lang="en-US" sz="160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2">
    <p:bg>
      <p:bgPr>
        <a:solidFill>
          <a:srgbClr val="0E1215"/>
        </a:solidFill>
        <a:effectLst/>
      </p:bgPr>
    </p:bg>
    <p:spTree>
      <p:nvGrpSpPr>
        <p:cNvPr id="1" name=""/>
        <p:cNvGrpSpPr/>
        <p:nvPr/>
      </p:nvGrpSpPr>
      <p:grpSpPr>
        <a:xfrm>
          <a:off x="0" y="0"/>
          <a:ext cx="0" cy="0"/>
          <a:chOff x="0" y="0"/>
          <a:chExt cx="0" cy="0"/>
        </a:xfrm>
      </p:grpSpPr>
      <p:sp>
        <p:nvSpPr>
          <p:cNvPr id="2" name="Shape 0"/>
          <p:cNvSpPr/>
          <p:nvPr/>
        </p:nvSpPr>
        <p:spPr>
          <a:xfrm>
            <a:off x="1919605" y="-5283835"/>
            <a:ext cx="8323580" cy="8323580"/>
          </a:xfrm>
          <a:prstGeom prst="ellipse">
            <a:avLst/>
          </a:prstGeom>
          <a:solidFill>
            <a:srgbClr val="FFFFFF">
              <a:alpha val="5098"/>
            </a:srgbClr>
          </a:solidFill>
          <a:ln/>
        </p:spPr>
      </p:sp>
      <p:sp>
        <p:nvSpPr>
          <p:cNvPr id="3" name="Text 1"/>
          <p:cNvSpPr/>
          <p:nvPr/>
        </p:nvSpPr>
        <p:spPr>
          <a:xfrm>
            <a:off x="1919605" y="-5283835"/>
            <a:ext cx="8323580" cy="8323580"/>
          </a:xfrm>
          <a:prstGeom prst="rect">
            <a:avLst/>
          </a:prstGeom>
          <a:noFill/>
          <a:ln/>
        </p:spPr>
        <p:txBody>
          <a:bodyPr wrap="square" lIns="0" tIns="0" rIns="0" bIns="0" rtlCol="0" anchor="t"/>
          <a:lstStyle/>
          <a:p>
            <a:pPr marL="0" indent="0">
              <a:lnSpc>
                <a:spcPct val="100000"/>
              </a:lnSpc>
              <a:buNone/>
            </a:pPr>
            <a:endParaRPr lang="en-US" sz="1600" dirty="0"/>
          </a:p>
        </p:txBody>
      </p:sp>
      <p:sp>
        <p:nvSpPr>
          <p:cNvPr id="4" name="Shape 2"/>
          <p:cNvSpPr/>
          <p:nvPr/>
        </p:nvSpPr>
        <p:spPr>
          <a:xfrm>
            <a:off x="-3264535" y="3461385"/>
            <a:ext cx="5857240" cy="5857240"/>
          </a:xfrm>
          <a:prstGeom prst="ellipse">
            <a:avLst/>
          </a:prstGeom>
          <a:solidFill>
            <a:srgbClr val="FFFFFF">
              <a:alpha val="10196"/>
            </a:srgbClr>
          </a:solidFill>
          <a:ln/>
        </p:spPr>
      </p:sp>
      <p:sp>
        <p:nvSpPr>
          <p:cNvPr id="5" name="Text 3"/>
          <p:cNvSpPr/>
          <p:nvPr/>
        </p:nvSpPr>
        <p:spPr>
          <a:xfrm>
            <a:off x="-3264535" y="3461385"/>
            <a:ext cx="5857240" cy="5857240"/>
          </a:xfrm>
          <a:prstGeom prst="rect">
            <a:avLst/>
          </a:prstGeom>
          <a:noFill/>
          <a:ln/>
        </p:spPr>
        <p:txBody>
          <a:bodyPr wrap="square" lIns="0" tIns="0" rIns="0" bIns="0" rtlCol="0" anchor="t"/>
          <a:lstStyle/>
          <a:p>
            <a:pPr marL="0" indent="0">
              <a:lnSpc>
                <a:spcPct val="100000"/>
              </a:lnSpc>
              <a:buNone/>
            </a:pPr>
            <a:endParaRPr lang="en-US" sz="1600" dirty="0"/>
          </a:p>
        </p:txBody>
      </p:sp>
      <p:sp>
        <p:nvSpPr>
          <p:cNvPr id="6" name="Shape 4"/>
          <p:cNvSpPr/>
          <p:nvPr/>
        </p:nvSpPr>
        <p:spPr>
          <a:xfrm>
            <a:off x="9224645" y="3373120"/>
            <a:ext cx="4029075" cy="4029075"/>
          </a:xfrm>
          <a:prstGeom prst="ellipse">
            <a:avLst/>
          </a:prstGeom>
          <a:solidFill>
            <a:srgbClr val="FFFFFF">
              <a:alpha val="10196"/>
            </a:srgbClr>
          </a:solidFill>
          <a:ln/>
        </p:spPr>
      </p:sp>
      <p:sp>
        <p:nvSpPr>
          <p:cNvPr id="7" name="Text 5"/>
          <p:cNvSpPr/>
          <p:nvPr/>
        </p:nvSpPr>
        <p:spPr>
          <a:xfrm>
            <a:off x="9224645" y="3373120"/>
            <a:ext cx="4029075" cy="4029075"/>
          </a:xfrm>
          <a:prstGeom prst="rect">
            <a:avLst/>
          </a:prstGeom>
          <a:noFill/>
          <a:ln/>
        </p:spPr>
        <p:txBody>
          <a:bodyPr wrap="square" lIns="0" tIns="0" rIns="0" bIns="0" rtlCol="0" anchor="t"/>
          <a:lstStyle/>
          <a:p>
            <a:pPr marL="0" indent="0">
              <a:lnSpc>
                <a:spcPct val="100000"/>
              </a:lnSpc>
              <a:buNone/>
            </a:pPr>
            <a:endParaRPr lang="en-US" sz="1600" dirty="0"/>
          </a:p>
        </p:txBody>
      </p:sp>
      <p:sp>
        <p:nvSpPr>
          <p:cNvPr id="8" name="Shape 6"/>
          <p:cNvSpPr/>
          <p:nvPr/>
        </p:nvSpPr>
        <p:spPr>
          <a:xfrm rot="16200000">
            <a:off x="7044690" y="425450"/>
            <a:ext cx="1484630" cy="10367645"/>
          </a:xfrm>
          <a:prstGeom prst="round2SameRect">
            <a:avLst>
              <a:gd name="adj1" fmla="val 50000"/>
              <a:gd name="adj2" fmla="val 0"/>
            </a:avLst>
          </a:prstGeom>
          <a:gradFill flip="none" rotWithShape="1">
            <a:gsLst>
              <a:gs pos="0">
                <a:srgbClr val="A4B6C2">
                  <a:alpha val="33000"/>
                </a:srgbClr>
              </a:gs>
              <a:gs pos="100000">
                <a:srgbClr val="232322">
                  <a:alpha val="0"/>
                </a:srgbClr>
              </a:gs>
            </a:gsLst>
            <a:path path="circle">
              <a:fillToRect l="100000" b="100000"/>
            </a:path>
            <a:tileRect t="-100000" r="-100000"/>
          </a:gradFill>
          <a:ln/>
        </p:spPr>
      </p:sp>
      <p:sp>
        <p:nvSpPr>
          <p:cNvPr id="9" name="Text 7"/>
          <p:cNvSpPr/>
          <p:nvPr/>
        </p:nvSpPr>
        <p:spPr>
          <a:xfrm rot="16200000">
            <a:off x="7044690" y="425450"/>
            <a:ext cx="1484630" cy="10367645"/>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10" name="Shape 8"/>
          <p:cNvSpPr/>
          <p:nvPr/>
        </p:nvSpPr>
        <p:spPr>
          <a:xfrm rot="16200000">
            <a:off x="4777105" y="-3001645"/>
            <a:ext cx="1484630" cy="10367645"/>
          </a:xfrm>
          <a:prstGeom prst="round2SameRect">
            <a:avLst>
              <a:gd name="adj1" fmla="val 50000"/>
              <a:gd name="adj2" fmla="val 0"/>
            </a:avLst>
          </a:prstGeom>
          <a:gradFill flip="none" rotWithShape="1">
            <a:gsLst>
              <a:gs pos="0">
                <a:srgbClr val="A4B6C2">
                  <a:alpha val="33000"/>
                </a:srgbClr>
              </a:gs>
              <a:gs pos="100000">
                <a:srgbClr val="232322">
                  <a:alpha val="0"/>
                </a:srgbClr>
              </a:gs>
            </a:gsLst>
            <a:path path="circle">
              <a:fillToRect l="100000" b="100000"/>
            </a:path>
            <a:tileRect t="-100000" r="-100000"/>
          </a:gradFill>
          <a:ln/>
        </p:spPr>
      </p:sp>
      <p:sp>
        <p:nvSpPr>
          <p:cNvPr id="11" name="Text 9"/>
          <p:cNvSpPr/>
          <p:nvPr/>
        </p:nvSpPr>
        <p:spPr>
          <a:xfrm rot="16200000">
            <a:off x="4777105" y="-3001645"/>
            <a:ext cx="1484630" cy="10367645"/>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12" name="Shape 10"/>
          <p:cNvSpPr/>
          <p:nvPr/>
        </p:nvSpPr>
        <p:spPr>
          <a:xfrm rot="16200000">
            <a:off x="5709920" y="-1296035"/>
            <a:ext cx="1484630" cy="10367645"/>
          </a:xfrm>
          <a:prstGeom prst="round2SameRect">
            <a:avLst>
              <a:gd name="adj1" fmla="val 50000"/>
              <a:gd name="adj2" fmla="val 0"/>
            </a:avLst>
          </a:prstGeom>
          <a:gradFill flip="none" rotWithShape="1">
            <a:gsLst>
              <a:gs pos="0">
                <a:srgbClr val="A4B6C2">
                  <a:alpha val="33000"/>
                </a:srgbClr>
              </a:gs>
              <a:gs pos="100000">
                <a:srgbClr val="232322">
                  <a:alpha val="0"/>
                </a:srgbClr>
              </a:gs>
            </a:gsLst>
            <a:path path="circle">
              <a:fillToRect l="100000" b="100000"/>
            </a:path>
            <a:tileRect t="-100000" r="-100000"/>
          </a:gradFill>
          <a:ln/>
        </p:spPr>
      </p:sp>
      <p:sp>
        <p:nvSpPr>
          <p:cNvPr id="13" name="Text 11"/>
          <p:cNvSpPr/>
          <p:nvPr/>
        </p:nvSpPr>
        <p:spPr>
          <a:xfrm rot="16200000">
            <a:off x="5709920" y="-1296035"/>
            <a:ext cx="1484630" cy="10367645"/>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14" name="Shape 12"/>
          <p:cNvSpPr/>
          <p:nvPr/>
        </p:nvSpPr>
        <p:spPr>
          <a:xfrm>
            <a:off x="1751938" y="3559536"/>
            <a:ext cx="637958" cy="637956"/>
          </a:xfrm>
          <a:prstGeom prst="ellipse">
            <a:avLst/>
          </a:prstGeom>
          <a:gradFill flip="none" rotWithShape="1">
            <a:gsLst>
              <a:gs pos="0">
                <a:srgbClr val="8496B0"/>
              </a:gs>
              <a:gs pos="100000">
                <a:srgbClr val="1A7CAA"/>
              </a:gs>
            </a:gsLst>
            <a:lin ang="2700000" scaled="1"/>
          </a:gradFill>
          <a:ln/>
          <a:effectLst>
            <a:outerShdw blurRad="290837" dist="50607" dir="2700000" algn="bl" rotWithShape="0">
              <a:srgbClr val="788FA3">
                <a:alpha val="60000"/>
              </a:srgbClr>
            </a:outerShdw>
          </a:effectLst>
        </p:spPr>
      </p:sp>
      <p:sp>
        <p:nvSpPr>
          <p:cNvPr id="15" name="Text 13"/>
          <p:cNvSpPr/>
          <p:nvPr/>
        </p:nvSpPr>
        <p:spPr>
          <a:xfrm>
            <a:off x="1751938" y="3559536"/>
            <a:ext cx="637958" cy="637956"/>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16" name="Shape 14"/>
          <p:cNvSpPr/>
          <p:nvPr/>
        </p:nvSpPr>
        <p:spPr>
          <a:xfrm>
            <a:off x="784198" y="1904091"/>
            <a:ext cx="637958" cy="637956"/>
          </a:xfrm>
          <a:prstGeom prst="ellipse">
            <a:avLst/>
          </a:prstGeom>
          <a:gradFill flip="none" rotWithShape="1">
            <a:gsLst>
              <a:gs pos="0">
                <a:srgbClr val="8496B0"/>
              </a:gs>
              <a:gs pos="100000">
                <a:srgbClr val="1A7CAA"/>
              </a:gs>
            </a:gsLst>
            <a:lin ang="2700000" scaled="1"/>
          </a:gradFill>
          <a:ln/>
          <a:effectLst>
            <a:outerShdw blurRad="290837" dist="50607" dir="2700000" algn="bl" rotWithShape="0">
              <a:srgbClr val="788FA3">
                <a:alpha val="60000"/>
              </a:srgbClr>
            </a:outerShdw>
          </a:effectLst>
        </p:spPr>
      </p:sp>
      <p:sp>
        <p:nvSpPr>
          <p:cNvPr id="17" name="Text 15"/>
          <p:cNvSpPr/>
          <p:nvPr/>
        </p:nvSpPr>
        <p:spPr>
          <a:xfrm>
            <a:off x="784198" y="1904091"/>
            <a:ext cx="637958" cy="637956"/>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18" name="Shape 16"/>
          <p:cNvSpPr/>
          <p:nvPr/>
        </p:nvSpPr>
        <p:spPr>
          <a:xfrm>
            <a:off x="3071468" y="5338806"/>
            <a:ext cx="637958" cy="637956"/>
          </a:xfrm>
          <a:prstGeom prst="ellipse">
            <a:avLst/>
          </a:prstGeom>
          <a:gradFill flip="none" rotWithShape="1">
            <a:gsLst>
              <a:gs pos="0">
                <a:srgbClr val="8496B0"/>
              </a:gs>
              <a:gs pos="100000">
                <a:srgbClr val="1A7CAA"/>
              </a:gs>
            </a:gsLst>
            <a:lin ang="2700000" scaled="1"/>
          </a:gradFill>
          <a:ln/>
          <a:effectLst>
            <a:outerShdw blurRad="290837" dist="50607" dir="2700000" algn="bl" rotWithShape="0">
              <a:srgbClr val="788FA3">
                <a:alpha val="60000"/>
              </a:srgbClr>
            </a:outerShdw>
          </a:effectLst>
        </p:spPr>
      </p:sp>
      <p:sp>
        <p:nvSpPr>
          <p:cNvPr id="19" name="Text 17"/>
          <p:cNvSpPr/>
          <p:nvPr/>
        </p:nvSpPr>
        <p:spPr>
          <a:xfrm>
            <a:off x="3071468" y="5338806"/>
            <a:ext cx="637958" cy="637956"/>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20" name="Shape 18"/>
          <p:cNvSpPr/>
          <p:nvPr/>
        </p:nvSpPr>
        <p:spPr>
          <a:xfrm>
            <a:off x="713105" y="403225"/>
            <a:ext cx="600710" cy="601980"/>
          </a:xfrm>
          <a:prstGeom prst="ellipse">
            <a:avLst/>
          </a:prstGeom>
          <a:gradFill flip="none" rotWithShape="1">
            <a:gsLst>
              <a:gs pos="0">
                <a:srgbClr val="28A4DE"/>
              </a:gs>
              <a:gs pos="81000">
                <a:srgbClr val="C5C9CE">
                  <a:alpha val="0"/>
                </a:srgbClr>
              </a:gs>
              <a:gs pos="100000">
                <a:srgbClr val="C5C9CE">
                  <a:alpha val="0"/>
                </a:srgbClr>
              </a:gs>
            </a:gsLst>
            <a:lin ang="2700000" scaled="1"/>
          </a:gradFill>
          <a:ln/>
        </p:spPr>
      </p:sp>
      <p:sp>
        <p:nvSpPr>
          <p:cNvPr id="21" name="Text 19"/>
          <p:cNvSpPr/>
          <p:nvPr/>
        </p:nvSpPr>
        <p:spPr>
          <a:xfrm>
            <a:off x="713105" y="403225"/>
            <a:ext cx="600710" cy="601980"/>
          </a:xfrm>
          <a:prstGeom prst="rect">
            <a:avLst/>
          </a:prstGeom>
          <a:noFill/>
          <a:ln/>
        </p:spPr>
        <p:txBody>
          <a:bodyPr wrap="square" lIns="45720" tIns="91440" rIns="91440" bIns="45720" rtlCol="0" anchor="ctr"/>
          <a:lstStyle/>
          <a:p>
            <a:pPr marL="0" indent="0">
              <a:lnSpc>
                <a:spcPct val="120000"/>
              </a:lnSpc>
              <a:buNone/>
            </a:pPr>
            <a:endParaRPr lang="en-US" sz="1600" dirty="0"/>
          </a:p>
        </p:txBody>
      </p:sp>
      <p:sp>
        <p:nvSpPr>
          <p:cNvPr id="22" name="Text 20"/>
          <p:cNvSpPr/>
          <p:nvPr/>
        </p:nvSpPr>
        <p:spPr>
          <a:xfrm>
            <a:off x="970280" y="514350"/>
            <a:ext cx="10520680" cy="658416"/>
          </a:xfrm>
          <a:prstGeom prst="rect">
            <a:avLst/>
          </a:prstGeom>
          <a:noFill/>
          <a:ln/>
        </p:spPr>
        <p:txBody>
          <a:bodyPr wrap="square" lIns="0" tIns="0" rIns="0" bIns="0" rtlCol="0" anchor="t">
            <a:spAutoFit/>
          </a:bodyPr>
          <a:lstStyle/>
          <a:p>
            <a:pPr marL="0" indent="0" algn="l">
              <a:lnSpc>
                <a:spcPct val="120000"/>
              </a:lnSpc>
              <a:buNone/>
            </a:pPr>
            <a:r>
              <a:rPr lang="en-US" sz="3600" dirty="0">
                <a:solidFill>
                  <a:srgbClr val="218EC1"/>
                </a:solidFill>
                <a:latin typeface="MiSans" pitchFamily="34" charset="0"/>
                <a:ea typeface="MiSans" pitchFamily="34" charset="-122"/>
                <a:cs typeface="MiSans" pitchFamily="34" charset="-120"/>
              </a:rPr>
              <a:t>Deploy Predictive Scores</a:t>
            </a:r>
            <a:endParaRPr lang="en-US" sz="1600" dirty="0"/>
          </a:p>
        </p:txBody>
      </p:sp>
      <p:sp>
        <p:nvSpPr>
          <p:cNvPr id="23" name="Shape 21"/>
          <p:cNvSpPr/>
          <p:nvPr/>
        </p:nvSpPr>
        <p:spPr>
          <a:xfrm>
            <a:off x="784199" y="2075110"/>
            <a:ext cx="665094" cy="295787"/>
          </a:xfrm>
          <a:prstGeom prst="rect">
            <a:avLst/>
          </a:prstGeom>
          <a:solidFill>
            <a:srgbClr val="000000">
              <a:alpha val="0"/>
            </a:srgbClr>
          </a:solidFill>
          <a:ln/>
        </p:spPr>
      </p:sp>
      <p:sp>
        <p:nvSpPr>
          <p:cNvPr id="24" name="Text 22"/>
          <p:cNvSpPr/>
          <p:nvPr/>
        </p:nvSpPr>
        <p:spPr>
          <a:xfrm>
            <a:off x="784199" y="2075110"/>
            <a:ext cx="665094" cy="295787"/>
          </a:xfrm>
          <a:prstGeom prst="rect">
            <a:avLst/>
          </a:prstGeom>
          <a:noFill/>
          <a:ln/>
        </p:spPr>
        <p:txBody>
          <a:bodyPr wrap="square" lIns="0" tIns="0" rIns="0" bIns="0" rtlCol="0" anchor="t"/>
          <a:lstStyle/>
          <a:p>
            <a:pPr marL="0" indent="0" algn="ctr">
              <a:lnSpc>
                <a:spcPct val="110000"/>
              </a:lnSpc>
              <a:buNone/>
            </a:pPr>
            <a:r>
              <a:rPr lang="en-US" sz="1800" dirty="0">
                <a:solidFill>
                  <a:srgbClr val="FFFFFF"/>
                </a:solidFill>
                <a:latin typeface="MiSans" pitchFamily="34" charset="0"/>
                <a:ea typeface="MiSans" pitchFamily="34" charset="-122"/>
                <a:cs typeface="MiSans" pitchFamily="34" charset="-120"/>
              </a:rPr>
              <a:t>01</a:t>
            </a:r>
            <a:endParaRPr lang="en-US" sz="1600" dirty="0"/>
          </a:p>
        </p:txBody>
      </p:sp>
      <p:sp>
        <p:nvSpPr>
          <p:cNvPr id="25" name="Text 23"/>
          <p:cNvSpPr/>
          <p:nvPr/>
        </p:nvSpPr>
        <p:spPr>
          <a:xfrm>
            <a:off x="1644650" y="1485900"/>
            <a:ext cx="7713980" cy="284559"/>
          </a:xfrm>
          <a:prstGeom prst="rect">
            <a:avLst/>
          </a:prstGeom>
          <a:noFill/>
          <a:ln/>
        </p:spPr>
        <p:txBody>
          <a:bodyPr wrap="square" lIns="45720" tIns="45720" rIns="45720" bIns="45720" rtlCol="0" anchor="t">
            <a:spAutoFit/>
          </a:bodyPr>
          <a:lstStyle/>
          <a:p>
            <a:pPr marL="0" indent="0" algn="l">
              <a:lnSpc>
                <a:spcPct val="100000"/>
              </a:lnSpc>
              <a:buNone/>
            </a:pPr>
            <a:r>
              <a:rPr lang="en-US" sz="1800" dirty="0">
                <a:solidFill>
                  <a:srgbClr val="7EC9EB"/>
                </a:solidFill>
                <a:latin typeface="MiSans" pitchFamily="34" charset="0"/>
                <a:ea typeface="MiSans" pitchFamily="34" charset="-122"/>
                <a:cs typeface="MiSans" pitchFamily="34" charset="-120"/>
              </a:rPr>
              <a:t>Integration into CRM</a:t>
            </a:r>
            <a:endParaRPr lang="en-US" sz="1600" dirty="0"/>
          </a:p>
        </p:txBody>
      </p:sp>
      <p:sp>
        <p:nvSpPr>
          <p:cNvPr id="26" name="Text 24"/>
          <p:cNvSpPr/>
          <p:nvPr/>
        </p:nvSpPr>
        <p:spPr>
          <a:xfrm>
            <a:off x="1644650" y="1840230"/>
            <a:ext cx="7713980" cy="571698"/>
          </a:xfrm>
          <a:prstGeom prst="rect">
            <a:avLst/>
          </a:prstGeom>
          <a:noFill/>
          <a:ln/>
        </p:spPr>
        <p:txBody>
          <a:bodyPr wrap="square" lIns="45720" tIns="45720" rIns="45720" bIns="45720" rtlCol="0" anchor="t">
            <a:spAutoFit/>
          </a:bodyPr>
          <a:lstStyle/>
          <a:p>
            <a:pPr marL="0" indent="0" algn="l">
              <a:lnSpc>
                <a:spcPct val="130000"/>
              </a:lnSpc>
              <a:buNone/>
            </a:pPr>
            <a:r>
              <a:rPr lang="en-US" sz="1400" dirty="0">
                <a:solidFill>
                  <a:srgbClr val="FFFFFF"/>
                </a:solidFill>
                <a:latin typeface="MiSans" pitchFamily="34" charset="0"/>
                <a:ea typeface="MiSans" pitchFamily="34" charset="-122"/>
                <a:cs typeface="MiSans" pitchFamily="34" charset="-120"/>
              </a:rPr>
              <a:t>The predictive model will be integrated into the CRM system to provide daily batch scoring, ensuring each customer receives a churn probability and top driving factors.</a:t>
            </a:r>
            <a:endParaRPr lang="en-US" sz="1600" dirty="0"/>
          </a:p>
        </p:txBody>
      </p:sp>
      <p:sp>
        <p:nvSpPr>
          <p:cNvPr id="27" name="Shape 25"/>
          <p:cNvSpPr/>
          <p:nvPr/>
        </p:nvSpPr>
        <p:spPr>
          <a:xfrm>
            <a:off x="1725064" y="3730950"/>
            <a:ext cx="665094" cy="295787"/>
          </a:xfrm>
          <a:prstGeom prst="rect">
            <a:avLst/>
          </a:prstGeom>
          <a:solidFill>
            <a:srgbClr val="000000">
              <a:alpha val="0"/>
            </a:srgbClr>
          </a:solidFill>
          <a:ln/>
        </p:spPr>
      </p:sp>
      <p:sp>
        <p:nvSpPr>
          <p:cNvPr id="28" name="Text 26"/>
          <p:cNvSpPr/>
          <p:nvPr/>
        </p:nvSpPr>
        <p:spPr>
          <a:xfrm>
            <a:off x="1725064" y="3730950"/>
            <a:ext cx="665094" cy="295787"/>
          </a:xfrm>
          <a:prstGeom prst="rect">
            <a:avLst/>
          </a:prstGeom>
          <a:noFill/>
          <a:ln/>
        </p:spPr>
        <p:txBody>
          <a:bodyPr wrap="square" lIns="0" tIns="0" rIns="0" bIns="0" rtlCol="0" anchor="t"/>
          <a:lstStyle/>
          <a:p>
            <a:pPr marL="0" indent="0" algn="ctr">
              <a:lnSpc>
                <a:spcPct val="110000"/>
              </a:lnSpc>
              <a:buNone/>
            </a:pPr>
            <a:r>
              <a:rPr lang="en-US" sz="1800" dirty="0">
                <a:solidFill>
                  <a:srgbClr val="FFFFFF"/>
                </a:solidFill>
                <a:latin typeface="MiSans" pitchFamily="34" charset="0"/>
                <a:ea typeface="MiSans" pitchFamily="34" charset="-122"/>
                <a:cs typeface="MiSans" pitchFamily="34" charset="-120"/>
              </a:rPr>
              <a:t>02</a:t>
            </a:r>
            <a:endParaRPr lang="en-US" sz="1600" dirty="0"/>
          </a:p>
        </p:txBody>
      </p:sp>
      <p:sp>
        <p:nvSpPr>
          <p:cNvPr id="29" name="Text 27"/>
          <p:cNvSpPr/>
          <p:nvPr/>
        </p:nvSpPr>
        <p:spPr>
          <a:xfrm>
            <a:off x="2529840" y="3249930"/>
            <a:ext cx="7713980" cy="284559"/>
          </a:xfrm>
          <a:prstGeom prst="rect">
            <a:avLst/>
          </a:prstGeom>
          <a:noFill/>
          <a:ln/>
        </p:spPr>
        <p:txBody>
          <a:bodyPr wrap="square" lIns="45720" tIns="45720" rIns="45720" bIns="45720" rtlCol="0" anchor="t">
            <a:spAutoFit/>
          </a:bodyPr>
          <a:lstStyle/>
          <a:p>
            <a:pPr marL="0" indent="0" algn="l">
              <a:lnSpc>
                <a:spcPct val="100000"/>
              </a:lnSpc>
              <a:buNone/>
            </a:pPr>
            <a:r>
              <a:rPr lang="en-US" sz="1800" dirty="0">
                <a:solidFill>
                  <a:srgbClr val="7EC9EB"/>
                </a:solidFill>
                <a:latin typeface="MiSans" pitchFamily="34" charset="0"/>
                <a:ea typeface="MiSans" pitchFamily="34" charset="-122"/>
                <a:cs typeface="MiSans" pitchFamily="34" charset="-120"/>
              </a:rPr>
              <a:t>Tiered Interventions</a:t>
            </a:r>
            <a:endParaRPr lang="en-US" sz="1600" dirty="0"/>
          </a:p>
        </p:txBody>
      </p:sp>
      <p:sp>
        <p:nvSpPr>
          <p:cNvPr id="30" name="Text 28"/>
          <p:cNvSpPr/>
          <p:nvPr/>
        </p:nvSpPr>
        <p:spPr>
          <a:xfrm>
            <a:off x="2529840" y="3604260"/>
            <a:ext cx="7713980" cy="857647"/>
          </a:xfrm>
          <a:prstGeom prst="rect">
            <a:avLst/>
          </a:prstGeom>
          <a:noFill/>
          <a:ln/>
        </p:spPr>
        <p:txBody>
          <a:bodyPr wrap="square" lIns="45720" tIns="45720" rIns="45720" bIns="45720" rtlCol="0" anchor="t">
            <a:spAutoFit/>
          </a:bodyPr>
          <a:lstStyle/>
          <a:p>
            <a:pPr marL="0" indent="0" algn="l">
              <a:lnSpc>
                <a:spcPct val="130000"/>
              </a:lnSpc>
              <a:buNone/>
            </a:pPr>
            <a:r>
              <a:rPr lang="en-US" sz="1400" dirty="0">
                <a:solidFill>
                  <a:srgbClr val="FFFFFF"/>
                </a:solidFill>
                <a:latin typeface="MiSans" pitchFamily="34" charset="0"/>
                <a:ea typeface="MiSans" pitchFamily="34" charset="-122"/>
                <a:cs typeface="MiSans" pitchFamily="34" charset="-120"/>
              </a:rPr>
              <a:t>Marketing automation will trigger tiered interventions based on churn scores: high-risk customers receive proactive calls and tailored discounts, while medium-risk customers get SMS offers.</a:t>
            </a:r>
            <a:endParaRPr lang="en-US" sz="1600" dirty="0"/>
          </a:p>
        </p:txBody>
      </p:sp>
      <p:sp>
        <p:nvSpPr>
          <p:cNvPr id="31" name="Shape 29"/>
          <p:cNvSpPr/>
          <p:nvPr/>
        </p:nvSpPr>
        <p:spPr>
          <a:xfrm>
            <a:off x="3057900" y="5527017"/>
            <a:ext cx="665094" cy="295787"/>
          </a:xfrm>
          <a:prstGeom prst="rect">
            <a:avLst/>
          </a:prstGeom>
          <a:solidFill>
            <a:srgbClr val="000000">
              <a:alpha val="0"/>
            </a:srgbClr>
          </a:solidFill>
          <a:ln/>
        </p:spPr>
      </p:sp>
      <p:sp>
        <p:nvSpPr>
          <p:cNvPr id="32" name="Text 30"/>
          <p:cNvSpPr/>
          <p:nvPr/>
        </p:nvSpPr>
        <p:spPr>
          <a:xfrm>
            <a:off x="3057900" y="5527017"/>
            <a:ext cx="665094" cy="295787"/>
          </a:xfrm>
          <a:prstGeom prst="rect">
            <a:avLst/>
          </a:prstGeom>
          <a:noFill/>
          <a:ln/>
        </p:spPr>
        <p:txBody>
          <a:bodyPr wrap="square" lIns="0" tIns="0" rIns="0" bIns="0" rtlCol="0" anchor="t"/>
          <a:lstStyle/>
          <a:p>
            <a:pPr marL="0" indent="0" algn="ctr">
              <a:lnSpc>
                <a:spcPct val="110000"/>
              </a:lnSpc>
              <a:buNone/>
            </a:pPr>
            <a:r>
              <a:rPr lang="en-US" sz="1800" dirty="0">
                <a:solidFill>
                  <a:srgbClr val="FFFFFF"/>
                </a:solidFill>
                <a:latin typeface="MiSans" pitchFamily="34" charset="0"/>
                <a:ea typeface="MiSans" pitchFamily="34" charset="-122"/>
                <a:cs typeface="MiSans" pitchFamily="34" charset="-120"/>
              </a:rPr>
              <a:t>03</a:t>
            </a:r>
            <a:endParaRPr lang="en-US" sz="1600" dirty="0"/>
          </a:p>
        </p:txBody>
      </p:sp>
      <p:sp>
        <p:nvSpPr>
          <p:cNvPr id="33" name="Text 31"/>
          <p:cNvSpPr/>
          <p:nvPr/>
        </p:nvSpPr>
        <p:spPr>
          <a:xfrm>
            <a:off x="4034790" y="4953000"/>
            <a:ext cx="7602220" cy="284559"/>
          </a:xfrm>
          <a:prstGeom prst="rect">
            <a:avLst/>
          </a:prstGeom>
          <a:noFill/>
          <a:ln/>
        </p:spPr>
        <p:txBody>
          <a:bodyPr wrap="square" lIns="45720" tIns="45720" rIns="45720" bIns="45720" rtlCol="0" anchor="t">
            <a:spAutoFit/>
          </a:bodyPr>
          <a:lstStyle/>
          <a:p>
            <a:pPr marL="0" indent="0" algn="l">
              <a:lnSpc>
                <a:spcPct val="100000"/>
              </a:lnSpc>
              <a:buNone/>
            </a:pPr>
            <a:r>
              <a:rPr lang="en-US" sz="1800" dirty="0">
                <a:solidFill>
                  <a:srgbClr val="7EC9EB"/>
                </a:solidFill>
                <a:latin typeface="MiSans" pitchFamily="34" charset="0"/>
                <a:ea typeface="MiSans" pitchFamily="34" charset="-122"/>
                <a:cs typeface="MiSans" pitchFamily="34" charset="-120"/>
              </a:rPr>
              <a:t>Loyalty Program</a:t>
            </a:r>
            <a:endParaRPr lang="en-US" sz="1600" dirty="0"/>
          </a:p>
        </p:txBody>
      </p:sp>
      <p:sp>
        <p:nvSpPr>
          <p:cNvPr id="34" name="Text 32"/>
          <p:cNvSpPr/>
          <p:nvPr/>
        </p:nvSpPr>
        <p:spPr>
          <a:xfrm>
            <a:off x="4034790" y="5307330"/>
            <a:ext cx="7844155" cy="571698"/>
          </a:xfrm>
          <a:prstGeom prst="rect">
            <a:avLst/>
          </a:prstGeom>
          <a:noFill/>
          <a:ln/>
        </p:spPr>
        <p:txBody>
          <a:bodyPr wrap="square" lIns="45720" tIns="45720" rIns="45720" bIns="45720" rtlCol="0" anchor="t">
            <a:spAutoFit/>
          </a:bodyPr>
          <a:lstStyle/>
          <a:p>
            <a:pPr marL="0" indent="0" algn="l">
              <a:lnSpc>
                <a:spcPct val="130000"/>
              </a:lnSpc>
              <a:buNone/>
            </a:pPr>
            <a:r>
              <a:rPr lang="en-US" sz="1400" dirty="0">
                <a:solidFill>
                  <a:srgbClr val="FFFFFF"/>
                </a:solidFill>
                <a:latin typeface="MiSans" pitchFamily="34" charset="0"/>
                <a:ea typeface="MiSans" pitchFamily="34" charset="-122"/>
                <a:cs typeface="MiSans" pitchFamily="34" charset="-120"/>
              </a:rPr>
              <a:t>Low-risk customers will remain in the loyalty program, ensuring continued engagement and satisfaction without unnecessary intervention.</a:t>
            </a:r>
            <a:endParaRPr lang="en-US" sz="160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3">
    <p:bg>
      <p:bgPr>
        <a:solidFill>
          <a:srgbClr val="0E1215"/>
        </a:solidFill>
        <a:effectLst/>
      </p:bgPr>
    </p:bg>
    <p:spTree>
      <p:nvGrpSpPr>
        <p:cNvPr id="1" name=""/>
        <p:cNvGrpSpPr/>
        <p:nvPr/>
      </p:nvGrpSpPr>
      <p:grpSpPr>
        <a:xfrm>
          <a:off x="0" y="0"/>
          <a:ext cx="0" cy="0"/>
          <a:chOff x="0" y="0"/>
          <a:chExt cx="0" cy="0"/>
        </a:xfrm>
      </p:grpSpPr>
      <p:sp>
        <p:nvSpPr>
          <p:cNvPr id="2" name="Shape 0"/>
          <p:cNvSpPr/>
          <p:nvPr/>
        </p:nvSpPr>
        <p:spPr>
          <a:xfrm>
            <a:off x="404495" y="1217930"/>
            <a:ext cx="11444605" cy="4881245"/>
          </a:xfrm>
          <a:custGeom>
            <a:avLst/>
            <a:gdLst/>
            <a:ahLst/>
            <a:cxnLst/>
            <a:rect l="l" t="t" r="r" b="b"/>
            <a:pathLst>
              <a:path w="11444605" h="4881245">
                <a:moveTo>
                  <a:pt x="0" y="742678"/>
                </a:moveTo>
                <a:lnTo>
                  <a:pt x="2813529" y="742678"/>
                </a:lnTo>
                <a:lnTo>
                  <a:pt x="2813529" y="277740"/>
                </a:lnTo>
                <a:lnTo>
                  <a:pt x="6100107" y="277740"/>
                </a:lnTo>
                <a:lnTo>
                  <a:pt x="6100107" y="742678"/>
                </a:lnTo>
                <a:lnTo>
                  <a:pt x="8456461" y="742678"/>
                </a:lnTo>
                <a:lnTo>
                  <a:pt x="8456461" y="0"/>
                </a:lnTo>
                <a:lnTo>
                  <a:pt x="11444605" y="0"/>
                </a:lnTo>
                <a:lnTo>
                  <a:pt x="11444605" y="3515793"/>
                </a:lnTo>
                <a:lnTo>
                  <a:pt x="8824105" y="3515793"/>
                </a:lnTo>
                <a:lnTo>
                  <a:pt x="8824105" y="4881245"/>
                </a:lnTo>
                <a:lnTo>
                  <a:pt x="5928666" y="4881245"/>
                </a:lnTo>
                <a:lnTo>
                  <a:pt x="5928666" y="4416306"/>
                </a:lnTo>
                <a:lnTo>
                  <a:pt x="3286578" y="4416306"/>
                </a:lnTo>
                <a:lnTo>
                  <a:pt x="3286578" y="4881245"/>
                </a:lnTo>
                <a:lnTo>
                  <a:pt x="0" y="4881245"/>
                </a:lnTo>
                <a:lnTo>
                  <a:pt x="0" y="742678"/>
                </a:lnTo>
                <a:close/>
              </a:path>
            </a:pathLst>
          </a:custGeom>
          <a:gradFill flip="none" rotWithShape="1">
            <a:gsLst>
              <a:gs pos="0">
                <a:srgbClr val="788FA3">
                  <a:alpha val="39000"/>
                </a:srgbClr>
              </a:gs>
              <a:gs pos="22000">
                <a:srgbClr val="788FA3">
                  <a:alpha val="36000"/>
                </a:srgbClr>
              </a:gs>
              <a:gs pos="54000">
                <a:srgbClr val="788FA3">
                  <a:alpha val="7000"/>
                </a:srgbClr>
              </a:gs>
              <a:gs pos="100000">
                <a:srgbClr val="232322">
                  <a:alpha val="15000"/>
                </a:srgbClr>
              </a:gs>
            </a:gsLst>
            <a:lin ang="13500000" scaled="1"/>
          </a:gradFill>
          <a:ln w="6350">
            <a:solidFill>
              <a:srgbClr val="788FA3"/>
            </a:solidFill>
            <a:prstDash val="solid"/>
          </a:ln>
        </p:spPr>
      </p:sp>
      <p:sp>
        <p:nvSpPr>
          <p:cNvPr id="3" name="Text 1"/>
          <p:cNvSpPr/>
          <p:nvPr/>
        </p:nvSpPr>
        <p:spPr>
          <a:xfrm>
            <a:off x="404495" y="1217930"/>
            <a:ext cx="11444605" cy="4881245"/>
          </a:xfrm>
          <a:prstGeom prst="rect">
            <a:avLst/>
          </a:prstGeom>
          <a:noFill/>
          <a:ln/>
        </p:spPr>
        <p:txBody>
          <a:bodyPr wrap="square" lIns="0" tIns="0" rIns="0" bIns="0" rtlCol="0" anchor="t"/>
          <a:lstStyle/>
          <a:p>
            <a:pPr marL="0" indent="0">
              <a:lnSpc>
                <a:spcPct val="100000"/>
              </a:lnSpc>
              <a:buNone/>
            </a:pPr>
            <a:endParaRPr lang="en-US" sz="1600" dirty="0"/>
          </a:p>
        </p:txBody>
      </p:sp>
      <p:sp>
        <p:nvSpPr>
          <p:cNvPr id="4" name="Shape 2"/>
          <p:cNvSpPr/>
          <p:nvPr/>
        </p:nvSpPr>
        <p:spPr>
          <a:xfrm>
            <a:off x="713105" y="403225"/>
            <a:ext cx="600710" cy="601980"/>
          </a:xfrm>
          <a:prstGeom prst="ellipse">
            <a:avLst/>
          </a:prstGeom>
          <a:gradFill flip="none" rotWithShape="1">
            <a:gsLst>
              <a:gs pos="0">
                <a:srgbClr val="28A4DE"/>
              </a:gs>
              <a:gs pos="81000">
                <a:srgbClr val="C5C9CE">
                  <a:alpha val="0"/>
                </a:srgbClr>
              </a:gs>
              <a:gs pos="100000">
                <a:srgbClr val="C5C9CE">
                  <a:alpha val="0"/>
                </a:srgbClr>
              </a:gs>
            </a:gsLst>
            <a:lin ang="2700000" scaled="1"/>
          </a:gradFill>
          <a:ln/>
        </p:spPr>
      </p:sp>
      <p:sp>
        <p:nvSpPr>
          <p:cNvPr id="5" name="Text 3"/>
          <p:cNvSpPr/>
          <p:nvPr/>
        </p:nvSpPr>
        <p:spPr>
          <a:xfrm>
            <a:off x="713105" y="403225"/>
            <a:ext cx="600710" cy="601980"/>
          </a:xfrm>
          <a:prstGeom prst="rect">
            <a:avLst/>
          </a:prstGeom>
          <a:noFill/>
          <a:ln/>
        </p:spPr>
        <p:txBody>
          <a:bodyPr wrap="square" lIns="45720" tIns="91440" rIns="91440" bIns="45720" rtlCol="0" anchor="ctr"/>
          <a:lstStyle/>
          <a:p>
            <a:pPr marL="0" indent="0">
              <a:lnSpc>
                <a:spcPct val="120000"/>
              </a:lnSpc>
              <a:buNone/>
            </a:pPr>
            <a:endParaRPr lang="en-US" sz="1600" dirty="0"/>
          </a:p>
        </p:txBody>
      </p:sp>
      <p:sp>
        <p:nvSpPr>
          <p:cNvPr id="6" name="Text 4"/>
          <p:cNvSpPr/>
          <p:nvPr/>
        </p:nvSpPr>
        <p:spPr>
          <a:xfrm>
            <a:off x="970280" y="514350"/>
            <a:ext cx="10520680" cy="658416"/>
          </a:xfrm>
          <a:prstGeom prst="rect">
            <a:avLst/>
          </a:prstGeom>
          <a:noFill/>
          <a:ln/>
        </p:spPr>
        <p:txBody>
          <a:bodyPr wrap="square" lIns="0" tIns="0" rIns="0" bIns="0" rtlCol="0" anchor="t">
            <a:spAutoFit/>
          </a:bodyPr>
          <a:lstStyle/>
          <a:p>
            <a:pPr marL="0" indent="0" algn="l">
              <a:lnSpc>
                <a:spcPct val="120000"/>
              </a:lnSpc>
              <a:buNone/>
            </a:pPr>
            <a:r>
              <a:rPr lang="en-US" sz="3600" dirty="0">
                <a:solidFill>
                  <a:srgbClr val="218EC1"/>
                </a:solidFill>
                <a:latin typeface="MiSans" pitchFamily="34" charset="0"/>
                <a:ea typeface="MiSans" pitchFamily="34" charset="-122"/>
                <a:cs typeface="MiSans" pitchFamily="34" charset="-120"/>
              </a:rPr>
              <a:t>Targeted Offer Design</a:t>
            </a:r>
            <a:endParaRPr lang="en-US" sz="1600" dirty="0"/>
          </a:p>
        </p:txBody>
      </p:sp>
      <p:sp>
        <p:nvSpPr>
          <p:cNvPr id="7" name="Text 5"/>
          <p:cNvSpPr/>
          <p:nvPr/>
        </p:nvSpPr>
        <p:spPr>
          <a:xfrm>
            <a:off x="511810" y="2207260"/>
            <a:ext cx="2695575" cy="284559"/>
          </a:xfrm>
          <a:prstGeom prst="rect">
            <a:avLst/>
          </a:prstGeom>
          <a:noFill/>
          <a:ln/>
        </p:spPr>
        <p:txBody>
          <a:bodyPr wrap="square" lIns="45720" tIns="45720" rIns="45720" bIns="45720" rtlCol="0" anchor="t">
            <a:spAutoFit/>
          </a:bodyPr>
          <a:lstStyle/>
          <a:p>
            <a:pPr marL="0" indent="0" algn="l">
              <a:lnSpc>
                <a:spcPct val="100000"/>
              </a:lnSpc>
              <a:buNone/>
            </a:pPr>
            <a:r>
              <a:rPr lang="en-US" sz="1800" dirty="0">
                <a:solidFill>
                  <a:srgbClr val="7EC9EB"/>
                </a:solidFill>
                <a:latin typeface="MiSans" pitchFamily="34" charset="0"/>
                <a:ea typeface="MiSans" pitchFamily="34" charset="-122"/>
                <a:cs typeface="MiSans" pitchFamily="34" charset="-120"/>
              </a:rPr>
              <a:t>International Plan Offers</a:t>
            </a:r>
            <a:endParaRPr lang="en-US" sz="1600" dirty="0"/>
          </a:p>
        </p:txBody>
      </p:sp>
      <p:sp>
        <p:nvSpPr>
          <p:cNvPr id="8" name="Text 6"/>
          <p:cNvSpPr/>
          <p:nvPr/>
        </p:nvSpPr>
        <p:spPr>
          <a:xfrm>
            <a:off x="511175" y="2924175"/>
            <a:ext cx="2696845" cy="1429345"/>
          </a:xfrm>
          <a:prstGeom prst="rect">
            <a:avLst/>
          </a:prstGeom>
          <a:noFill/>
          <a:ln/>
        </p:spPr>
        <p:txBody>
          <a:bodyPr wrap="square" lIns="45720" tIns="45720" rIns="45720" bIns="45720" rtlCol="0" anchor="t">
            <a:spAutoFit/>
          </a:bodyPr>
          <a:lstStyle/>
          <a:p>
            <a:pPr marL="0" indent="0" algn="l">
              <a:lnSpc>
                <a:spcPct val="130000"/>
              </a:lnSpc>
              <a:buNone/>
            </a:pPr>
            <a:r>
              <a:rPr lang="en-US" sz="1400" dirty="0">
                <a:solidFill>
                  <a:srgbClr val="FFFFFF"/>
                </a:solidFill>
                <a:latin typeface="MiSans" pitchFamily="34" charset="0"/>
                <a:ea typeface="MiSans" pitchFamily="34" charset="-122"/>
                <a:cs typeface="MiSans" pitchFamily="34" charset="-120"/>
              </a:rPr>
              <a:t>For international plan skeptics, bundle free minutes or offer reduced rates to address pricing concerns and improve plan value perception.</a:t>
            </a:r>
            <a:endParaRPr lang="en-US" sz="1600" dirty="0"/>
          </a:p>
        </p:txBody>
      </p:sp>
      <p:sp>
        <p:nvSpPr>
          <p:cNvPr id="9" name="Text 7"/>
          <p:cNvSpPr/>
          <p:nvPr/>
        </p:nvSpPr>
        <p:spPr>
          <a:xfrm>
            <a:off x="3332480" y="1892300"/>
            <a:ext cx="2912110" cy="284559"/>
          </a:xfrm>
          <a:prstGeom prst="rect">
            <a:avLst/>
          </a:prstGeom>
          <a:noFill/>
          <a:ln/>
        </p:spPr>
        <p:txBody>
          <a:bodyPr wrap="square" lIns="45720" tIns="45720" rIns="45720" bIns="45720" rtlCol="0" anchor="t">
            <a:spAutoFit/>
          </a:bodyPr>
          <a:lstStyle/>
          <a:p>
            <a:pPr marL="0" indent="0" algn="l">
              <a:lnSpc>
                <a:spcPct val="100000"/>
              </a:lnSpc>
              <a:buNone/>
            </a:pPr>
            <a:r>
              <a:rPr lang="en-US" sz="1800" dirty="0">
                <a:solidFill>
                  <a:srgbClr val="7EC9EB"/>
                </a:solidFill>
                <a:latin typeface="MiSans" pitchFamily="34" charset="0"/>
                <a:ea typeface="MiSans" pitchFamily="34" charset="-122"/>
                <a:cs typeface="MiSans" pitchFamily="34" charset="-120"/>
              </a:rPr>
              <a:t>Daytime Usage Incentives</a:t>
            </a:r>
            <a:endParaRPr lang="en-US" sz="1600" dirty="0"/>
          </a:p>
        </p:txBody>
      </p:sp>
      <p:sp>
        <p:nvSpPr>
          <p:cNvPr id="10" name="Text 8"/>
          <p:cNvSpPr/>
          <p:nvPr/>
        </p:nvSpPr>
        <p:spPr>
          <a:xfrm>
            <a:off x="3332480" y="2658745"/>
            <a:ext cx="2912110" cy="1429345"/>
          </a:xfrm>
          <a:prstGeom prst="rect">
            <a:avLst/>
          </a:prstGeom>
          <a:noFill/>
          <a:ln/>
        </p:spPr>
        <p:txBody>
          <a:bodyPr wrap="square" lIns="45720" tIns="45720" rIns="45720" bIns="45720" rtlCol="0" anchor="t">
            <a:spAutoFit/>
          </a:bodyPr>
          <a:lstStyle/>
          <a:p>
            <a:pPr marL="0" indent="0" algn="l">
              <a:lnSpc>
                <a:spcPct val="130000"/>
              </a:lnSpc>
              <a:buNone/>
            </a:pPr>
            <a:r>
              <a:rPr lang="en-US" sz="1400" dirty="0">
                <a:solidFill>
                  <a:srgbClr val="FFFFFF"/>
                </a:solidFill>
                <a:latin typeface="MiSans" pitchFamily="34" charset="0"/>
                <a:ea typeface="MiSans" pitchFamily="34" charset="-122"/>
                <a:cs typeface="MiSans" pitchFamily="34" charset="-120"/>
              </a:rPr>
              <a:t>Introduce unlimited daytime add-ons for heavy day users to alleviate pricing pressure and enhance satisfaction during peak hours.</a:t>
            </a:r>
            <a:endParaRPr lang="en-US" sz="1600" dirty="0"/>
          </a:p>
        </p:txBody>
      </p:sp>
      <p:sp>
        <p:nvSpPr>
          <p:cNvPr id="11" name="Text 9"/>
          <p:cNvSpPr/>
          <p:nvPr/>
        </p:nvSpPr>
        <p:spPr>
          <a:xfrm>
            <a:off x="6292850" y="2195830"/>
            <a:ext cx="2734945" cy="284559"/>
          </a:xfrm>
          <a:prstGeom prst="rect">
            <a:avLst/>
          </a:prstGeom>
          <a:noFill/>
          <a:ln/>
        </p:spPr>
        <p:txBody>
          <a:bodyPr wrap="square" lIns="45720" tIns="45720" rIns="45720" bIns="45720" rtlCol="0" anchor="t">
            <a:spAutoFit/>
          </a:bodyPr>
          <a:lstStyle/>
          <a:p>
            <a:pPr marL="0" indent="0" algn="l">
              <a:lnSpc>
                <a:spcPct val="100000"/>
              </a:lnSpc>
              <a:buNone/>
            </a:pPr>
            <a:r>
              <a:rPr lang="en-US" sz="1800" dirty="0">
                <a:solidFill>
                  <a:srgbClr val="7EC9EB"/>
                </a:solidFill>
                <a:latin typeface="MiSans" pitchFamily="34" charset="0"/>
                <a:ea typeface="MiSans" pitchFamily="34" charset="-122"/>
                <a:cs typeface="MiSans" pitchFamily="34" charset="-120"/>
              </a:rPr>
              <a:t>Service Call Support</a:t>
            </a:r>
            <a:endParaRPr lang="en-US" sz="1600" dirty="0"/>
          </a:p>
        </p:txBody>
      </p:sp>
      <p:sp>
        <p:nvSpPr>
          <p:cNvPr id="12" name="Text 10"/>
          <p:cNvSpPr/>
          <p:nvPr/>
        </p:nvSpPr>
        <p:spPr>
          <a:xfrm>
            <a:off x="6291580" y="2898775"/>
            <a:ext cx="2748280" cy="1429345"/>
          </a:xfrm>
          <a:prstGeom prst="rect">
            <a:avLst/>
          </a:prstGeom>
          <a:noFill/>
          <a:ln/>
        </p:spPr>
        <p:txBody>
          <a:bodyPr wrap="square" lIns="45720" tIns="45720" rIns="45720" bIns="45720" rtlCol="0" anchor="t">
            <a:spAutoFit/>
          </a:bodyPr>
          <a:lstStyle/>
          <a:p>
            <a:pPr marL="0" indent="0" algn="l">
              <a:lnSpc>
                <a:spcPct val="130000"/>
              </a:lnSpc>
              <a:buNone/>
            </a:pPr>
            <a:r>
              <a:rPr lang="en-US" sz="1400" dirty="0">
                <a:solidFill>
                  <a:srgbClr val="FFFFFF"/>
                </a:solidFill>
                <a:latin typeface="MiSans" pitchFamily="34" charset="0"/>
                <a:ea typeface="MiSans" pitchFamily="34" charset="-122"/>
                <a:cs typeface="MiSans" pitchFamily="34" charset="-120"/>
              </a:rPr>
              <a:t>Assign dedicated support agents and implement first-call resolution SLAs for frequent callers to reduce frustration and improve service quality.</a:t>
            </a:r>
            <a:endParaRPr lang="en-US" sz="1600" dirty="0"/>
          </a:p>
        </p:txBody>
      </p:sp>
      <p:sp>
        <p:nvSpPr>
          <p:cNvPr id="13" name="Text 11"/>
          <p:cNvSpPr/>
          <p:nvPr/>
        </p:nvSpPr>
        <p:spPr>
          <a:xfrm>
            <a:off x="9079230" y="1410970"/>
            <a:ext cx="2656205" cy="284559"/>
          </a:xfrm>
          <a:prstGeom prst="rect">
            <a:avLst/>
          </a:prstGeom>
          <a:noFill/>
          <a:ln/>
        </p:spPr>
        <p:txBody>
          <a:bodyPr wrap="square" lIns="45720" tIns="45720" rIns="45720" bIns="45720" rtlCol="0" anchor="t">
            <a:spAutoFit/>
          </a:bodyPr>
          <a:lstStyle/>
          <a:p>
            <a:pPr marL="0" indent="0" algn="l">
              <a:lnSpc>
                <a:spcPct val="100000"/>
              </a:lnSpc>
              <a:buNone/>
            </a:pPr>
            <a:r>
              <a:rPr lang="en-US" sz="1800" dirty="0">
                <a:solidFill>
                  <a:srgbClr val="7EC9EB"/>
                </a:solidFill>
                <a:latin typeface="MiSans" pitchFamily="34" charset="0"/>
                <a:ea typeface="MiSans" pitchFamily="34" charset="-122"/>
                <a:cs typeface="MiSans" pitchFamily="34" charset="-120"/>
              </a:rPr>
              <a:t>Voicemail Promotion</a:t>
            </a:r>
            <a:endParaRPr lang="en-US" sz="1600" dirty="0"/>
          </a:p>
        </p:txBody>
      </p:sp>
      <p:sp>
        <p:nvSpPr>
          <p:cNvPr id="14" name="Text 12"/>
          <p:cNvSpPr/>
          <p:nvPr/>
        </p:nvSpPr>
        <p:spPr>
          <a:xfrm>
            <a:off x="9073515" y="2088515"/>
            <a:ext cx="2694940" cy="1429345"/>
          </a:xfrm>
          <a:prstGeom prst="rect">
            <a:avLst/>
          </a:prstGeom>
          <a:noFill/>
          <a:ln/>
        </p:spPr>
        <p:txBody>
          <a:bodyPr wrap="square" lIns="45720" tIns="45720" rIns="45720" bIns="45720" rtlCol="0" anchor="t">
            <a:spAutoFit/>
          </a:bodyPr>
          <a:lstStyle/>
          <a:p>
            <a:pPr marL="0" indent="0" algn="l">
              <a:lnSpc>
                <a:spcPct val="130000"/>
              </a:lnSpc>
              <a:buNone/>
            </a:pPr>
            <a:r>
              <a:rPr lang="en-US" sz="1400" dirty="0">
                <a:solidFill>
                  <a:srgbClr val="FFFFFF"/>
                </a:solidFill>
                <a:latin typeface="MiSans" pitchFamily="34" charset="0"/>
                <a:ea typeface="MiSans" pitchFamily="34" charset="-122"/>
                <a:cs typeface="MiSans" pitchFamily="34" charset="-120"/>
              </a:rPr>
              <a:t>Push voicemail tutorials and free trials to non-users to increase engagement and demonstrate the added value of ancillary services.</a:t>
            </a:r>
            <a:endParaRPr lang="en-US" sz="1600"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4">
    <p:bg>
      <p:bgPr>
        <a:solidFill>
          <a:srgbClr val="0E1215"/>
        </a:solidFill>
        <a:effectLst/>
      </p:bgPr>
    </p:bg>
    <p:spTree>
      <p:nvGrpSpPr>
        <p:cNvPr id="1" name=""/>
        <p:cNvGrpSpPr/>
        <p:nvPr/>
      </p:nvGrpSpPr>
      <p:grpSpPr>
        <a:xfrm>
          <a:off x="0" y="0"/>
          <a:ext cx="0" cy="0"/>
          <a:chOff x="0" y="0"/>
          <a:chExt cx="0" cy="0"/>
        </a:xfrm>
      </p:grpSpPr>
      <p:sp>
        <p:nvSpPr>
          <p:cNvPr id="2" name="Shape 0"/>
          <p:cNvSpPr/>
          <p:nvPr/>
        </p:nvSpPr>
        <p:spPr>
          <a:xfrm>
            <a:off x="4457065" y="2061210"/>
            <a:ext cx="3399155" cy="8258810"/>
          </a:xfrm>
          <a:prstGeom prst="round2SameRect">
            <a:avLst>
              <a:gd name="adj1" fmla="val 50000"/>
              <a:gd name="adj2" fmla="val 0"/>
            </a:avLst>
          </a:prstGeom>
          <a:gradFill flip="none" rotWithShape="1">
            <a:gsLst>
              <a:gs pos="0">
                <a:srgbClr val="788FA3">
                  <a:alpha val="39000"/>
                </a:srgbClr>
              </a:gs>
              <a:gs pos="22000">
                <a:srgbClr val="788FA3">
                  <a:alpha val="36000"/>
                </a:srgbClr>
              </a:gs>
              <a:gs pos="54000">
                <a:srgbClr val="788FA3">
                  <a:alpha val="7000"/>
                </a:srgbClr>
              </a:gs>
              <a:gs pos="100000">
                <a:srgbClr val="232322">
                  <a:alpha val="15000"/>
                </a:srgbClr>
              </a:gs>
            </a:gsLst>
            <a:lin ang="13500000" scaled="1"/>
          </a:gradFill>
          <a:ln w="6350">
            <a:solidFill>
              <a:srgbClr val="788FA3"/>
            </a:solidFill>
            <a:prstDash val="solid"/>
          </a:ln>
        </p:spPr>
      </p:sp>
      <p:sp>
        <p:nvSpPr>
          <p:cNvPr id="3" name="Text 1"/>
          <p:cNvSpPr/>
          <p:nvPr/>
        </p:nvSpPr>
        <p:spPr>
          <a:xfrm>
            <a:off x="4457065" y="2061210"/>
            <a:ext cx="3399155" cy="8258810"/>
          </a:xfrm>
          <a:prstGeom prst="rect">
            <a:avLst/>
          </a:prstGeom>
          <a:noFill/>
          <a:ln/>
        </p:spPr>
        <p:txBody>
          <a:bodyPr wrap="square" lIns="0" tIns="0" rIns="0" bIns="0" rtlCol="0" anchor="t"/>
          <a:lstStyle/>
          <a:p>
            <a:pPr marL="0" indent="0">
              <a:lnSpc>
                <a:spcPct val="100000"/>
              </a:lnSpc>
              <a:buNone/>
            </a:pPr>
            <a:endParaRPr lang="en-US" sz="1600" dirty="0"/>
          </a:p>
        </p:txBody>
      </p:sp>
      <p:sp>
        <p:nvSpPr>
          <p:cNvPr id="4" name="Shape 2"/>
          <p:cNvSpPr/>
          <p:nvPr/>
        </p:nvSpPr>
        <p:spPr>
          <a:xfrm rot="10800000">
            <a:off x="8328660" y="-2260600"/>
            <a:ext cx="3399155" cy="8258810"/>
          </a:xfrm>
          <a:prstGeom prst="round2SameRect">
            <a:avLst>
              <a:gd name="adj1" fmla="val 50000"/>
              <a:gd name="adj2" fmla="val 0"/>
            </a:avLst>
          </a:prstGeom>
          <a:gradFill flip="none" rotWithShape="1">
            <a:gsLst>
              <a:gs pos="0">
                <a:srgbClr val="788FA3">
                  <a:alpha val="39000"/>
                </a:srgbClr>
              </a:gs>
              <a:gs pos="22000">
                <a:srgbClr val="788FA3">
                  <a:alpha val="36000"/>
                </a:srgbClr>
              </a:gs>
              <a:gs pos="54000">
                <a:srgbClr val="788FA3">
                  <a:alpha val="7000"/>
                </a:srgbClr>
              </a:gs>
              <a:gs pos="100000">
                <a:srgbClr val="232322">
                  <a:alpha val="15000"/>
                </a:srgbClr>
              </a:gs>
            </a:gsLst>
            <a:lin ang="13500000" scaled="1"/>
          </a:gradFill>
          <a:ln w="6350">
            <a:solidFill>
              <a:srgbClr val="788FA3"/>
            </a:solidFill>
            <a:prstDash val="solid"/>
          </a:ln>
        </p:spPr>
      </p:sp>
      <p:sp>
        <p:nvSpPr>
          <p:cNvPr id="5" name="Text 3"/>
          <p:cNvSpPr/>
          <p:nvPr/>
        </p:nvSpPr>
        <p:spPr>
          <a:xfrm rot="10800000">
            <a:off x="8328660" y="-2260600"/>
            <a:ext cx="3399155" cy="8258810"/>
          </a:xfrm>
          <a:prstGeom prst="rect">
            <a:avLst/>
          </a:prstGeom>
          <a:noFill/>
          <a:ln/>
        </p:spPr>
        <p:txBody>
          <a:bodyPr wrap="square" lIns="0" tIns="0" rIns="0" bIns="0" rtlCol="0" anchor="t"/>
          <a:lstStyle/>
          <a:p>
            <a:pPr marL="0" indent="0">
              <a:lnSpc>
                <a:spcPct val="100000"/>
              </a:lnSpc>
              <a:buNone/>
            </a:pPr>
            <a:endParaRPr lang="en-US" sz="1600" dirty="0"/>
          </a:p>
        </p:txBody>
      </p:sp>
      <p:sp>
        <p:nvSpPr>
          <p:cNvPr id="6" name="Shape 4"/>
          <p:cNvSpPr/>
          <p:nvPr/>
        </p:nvSpPr>
        <p:spPr>
          <a:xfrm>
            <a:off x="1919605" y="-5283835"/>
            <a:ext cx="8323580" cy="8323580"/>
          </a:xfrm>
          <a:prstGeom prst="ellipse">
            <a:avLst/>
          </a:prstGeom>
          <a:solidFill>
            <a:srgbClr val="FFFFFF">
              <a:alpha val="5098"/>
            </a:srgbClr>
          </a:solidFill>
          <a:ln/>
        </p:spPr>
      </p:sp>
      <p:sp>
        <p:nvSpPr>
          <p:cNvPr id="7" name="Text 5"/>
          <p:cNvSpPr/>
          <p:nvPr/>
        </p:nvSpPr>
        <p:spPr>
          <a:xfrm>
            <a:off x="1919605" y="-5283835"/>
            <a:ext cx="8323580" cy="8323580"/>
          </a:xfrm>
          <a:prstGeom prst="rect">
            <a:avLst/>
          </a:prstGeom>
          <a:noFill/>
          <a:ln/>
        </p:spPr>
        <p:txBody>
          <a:bodyPr wrap="square" lIns="0" tIns="0" rIns="0" bIns="0" rtlCol="0" anchor="t"/>
          <a:lstStyle/>
          <a:p>
            <a:pPr marL="0" indent="0">
              <a:lnSpc>
                <a:spcPct val="100000"/>
              </a:lnSpc>
              <a:buNone/>
            </a:pPr>
            <a:endParaRPr lang="en-US" sz="1600" dirty="0"/>
          </a:p>
        </p:txBody>
      </p:sp>
      <p:sp>
        <p:nvSpPr>
          <p:cNvPr id="8" name="Shape 6"/>
          <p:cNvSpPr/>
          <p:nvPr/>
        </p:nvSpPr>
        <p:spPr>
          <a:xfrm>
            <a:off x="9768840" y="1196975"/>
            <a:ext cx="4304030" cy="4304030"/>
          </a:xfrm>
          <a:prstGeom prst="ellipse">
            <a:avLst/>
          </a:prstGeom>
          <a:solidFill>
            <a:srgbClr val="FFFFFF">
              <a:alpha val="5098"/>
            </a:srgbClr>
          </a:solidFill>
          <a:ln/>
        </p:spPr>
      </p:sp>
      <p:sp>
        <p:nvSpPr>
          <p:cNvPr id="9" name="Text 7"/>
          <p:cNvSpPr/>
          <p:nvPr/>
        </p:nvSpPr>
        <p:spPr>
          <a:xfrm>
            <a:off x="9768840" y="1196975"/>
            <a:ext cx="4304030" cy="4304030"/>
          </a:xfrm>
          <a:prstGeom prst="rect">
            <a:avLst/>
          </a:prstGeom>
          <a:noFill/>
          <a:ln/>
        </p:spPr>
        <p:txBody>
          <a:bodyPr wrap="square" lIns="0" tIns="0" rIns="0" bIns="0" rtlCol="0" anchor="t"/>
          <a:lstStyle/>
          <a:p>
            <a:pPr marL="0" indent="0">
              <a:lnSpc>
                <a:spcPct val="100000"/>
              </a:lnSpc>
              <a:buNone/>
            </a:pPr>
            <a:endParaRPr lang="en-US" sz="1600" dirty="0"/>
          </a:p>
        </p:txBody>
      </p:sp>
      <p:sp>
        <p:nvSpPr>
          <p:cNvPr id="10" name="Shape 8"/>
          <p:cNvSpPr/>
          <p:nvPr/>
        </p:nvSpPr>
        <p:spPr>
          <a:xfrm rot="10800000">
            <a:off x="1952625" y="4520565"/>
            <a:ext cx="386080" cy="772160"/>
          </a:xfrm>
          <a:custGeom>
            <a:avLst/>
            <a:gdLst/>
            <a:ahLst/>
            <a:cxnLst/>
            <a:rect l="l" t="t" r="r" b="b"/>
            <a:pathLst>
              <a:path w="386080" h="772160">
                <a:moveTo>
                  <a:pt x="0" y="671399"/>
                </a:moveTo>
                <a:lnTo>
                  <a:pt x="0" y="0"/>
                </a:lnTo>
                <a:lnTo>
                  <a:pt x="386080" y="772160"/>
                </a:lnTo>
                <a:lnTo>
                  <a:pt x="0" y="671399"/>
                </a:lnTo>
                <a:close/>
              </a:path>
            </a:pathLst>
          </a:custGeom>
          <a:gradFill flip="none" rotWithShape="1">
            <a:gsLst>
              <a:gs pos="0">
                <a:srgbClr val="3CACE1"/>
              </a:gs>
              <a:gs pos="7000">
                <a:srgbClr val="3CACE1"/>
              </a:gs>
              <a:gs pos="100000">
                <a:srgbClr val="A9DAF2">
                  <a:alpha val="0"/>
                </a:srgbClr>
              </a:gs>
            </a:gsLst>
            <a:lin ang="17700000" scaled="1"/>
          </a:gradFill>
          <a:ln w="6350">
            <a:gradFill flip="none" rotWithShape="1">
              <a:gsLst>
                <a:gs pos="0">
                  <a:srgbClr val="FFFFFF"/>
                </a:gs>
                <a:gs pos="43000">
                  <a:srgbClr val="FFFFFF">
                    <a:alpha val="0"/>
                  </a:srgbClr>
                </a:gs>
                <a:gs pos="100000">
                  <a:srgbClr val="FFFFFF">
                    <a:alpha val="0"/>
                  </a:srgbClr>
                </a:gs>
              </a:gsLst>
              <a:lin ang="19680000" scaled="1"/>
            </a:gradFill>
            <a:prstDash val="solid"/>
          </a:ln>
        </p:spPr>
      </p:sp>
      <p:sp>
        <p:nvSpPr>
          <p:cNvPr id="11" name="Text 9"/>
          <p:cNvSpPr/>
          <p:nvPr/>
        </p:nvSpPr>
        <p:spPr>
          <a:xfrm rot="10800000">
            <a:off x="1952625" y="4520565"/>
            <a:ext cx="386080" cy="772160"/>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12" name="Shape 10"/>
          <p:cNvSpPr/>
          <p:nvPr/>
        </p:nvSpPr>
        <p:spPr>
          <a:xfrm rot="10800000" flipH="1">
            <a:off x="2336800" y="4520565"/>
            <a:ext cx="386080" cy="772160"/>
          </a:xfrm>
          <a:custGeom>
            <a:avLst/>
            <a:gdLst/>
            <a:ahLst/>
            <a:cxnLst/>
            <a:rect l="l" t="t" r="r" b="b"/>
            <a:pathLst>
              <a:path w="386080" h="772160">
                <a:moveTo>
                  <a:pt x="0" y="671399"/>
                </a:moveTo>
                <a:lnTo>
                  <a:pt x="0" y="0"/>
                </a:lnTo>
                <a:lnTo>
                  <a:pt x="386080" y="772160"/>
                </a:lnTo>
                <a:lnTo>
                  <a:pt x="0" y="671399"/>
                </a:lnTo>
                <a:close/>
              </a:path>
            </a:pathLst>
          </a:custGeom>
          <a:gradFill flip="none" rotWithShape="1">
            <a:gsLst>
              <a:gs pos="0">
                <a:srgbClr val="28A4DE"/>
              </a:gs>
              <a:gs pos="7000">
                <a:srgbClr val="28A4DE"/>
              </a:gs>
              <a:gs pos="100000">
                <a:srgbClr val="A9DAF2">
                  <a:alpha val="0"/>
                </a:srgbClr>
              </a:gs>
            </a:gsLst>
            <a:lin ang="19200000" scaled="1"/>
          </a:gradFill>
          <a:ln w="6350">
            <a:gradFill flip="none" rotWithShape="1">
              <a:gsLst>
                <a:gs pos="0">
                  <a:srgbClr val="FFFFFF"/>
                </a:gs>
                <a:gs pos="54000">
                  <a:srgbClr val="FFFFFF">
                    <a:alpha val="0"/>
                  </a:srgbClr>
                </a:gs>
                <a:gs pos="100000">
                  <a:srgbClr val="FFFFFF">
                    <a:alpha val="0"/>
                  </a:srgbClr>
                </a:gs>
              </a:gsLst>
              <a:lin ang="18120000" scaled="1"/>
            </a:gradFill>
            <a:prstDash val="solid"/>
          </a:ln>
        </p:spPr>
      </p:sp>
      <p:sp>
        <p:nvSpPr>
          <p:cNvPr id="13" name="Text 11"/>
          <p:cNvSpPr/>
          <p:nvPr/>
        </p:nvSpPr>
        <p:spPr>
          <a:xfrm rot="10800000">
            <a:off x="2336800" y="4520565"/>
            <a:ext cx="386080" cy="772160"/>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14" name="Shape 12"/>
          <p:cNvSpPr/>
          <p:nvPr/>
        </p:nvSpPr>
        <p:spPr>
          <a:xfrm>
            <a:off x="1952625" y="4420235"/>
            <a:ext cx="770255" cy="201295"/>
          </a:xfrm>
          <a:prstGeom prst="flowChartDecision">
            <a:avLst/>
          </a:prstGeom>
          <a:gradFill flip="none" rotWithShape="1">
            <a:gsLst>
              <a:gs pos="0">
                <a:srgbClr val="219ED8"/>
              </a:gs>
              <a:gs pos="9000">
                <a:srgbClr val="219ED8"/>
              </a:gs>
              <a:gs pos="100000">
                <a:srgbClr val="7EC9EB"/>
              </a:gs>
            </a:gsLst>
            <a:lin ang="16200000" scaled="1"/>
          </a:gradFill>
          <a:ln/>
        </p:spPr>
      </p:sp>
      <p:sp>
        <p:nvSpPr>
          <p:cNvPr id="15" name="Text 13"/>
          <p:cNvSpPr/>
          <p:nvPr/>
        </p:nvSpPr>
        <p:spPr>
          <a:xfrm>
            <a:off x="1952625" y="4420235"/>
            <a:ext cx="770255" cy="201295"/>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16" name="Shape 14"/>
          <p:cNvSpPr/>
          <p:nvPr/>
        </p:nvSpPr>
        <p:spPr>
          <a:xfrm rot="10800000">
            <a:off x="974090" y="3281045"/>
            <a:ext cx="1367790" cy="2740025"/>
          </a:xfrm>
          <a:custGeom>
            <a:avLst/>
            <a:gdLst/>
            <a:ahLst/>
            <a:cxnLst/>
            <a:rect l="l" t="t" r="r" b="b"/>
            <a:pathLst>
              <a:path w="1367790" h="2740025">
                <a:moveTo>
                  <a:pt x="0" y="2382471"/>
                </a:moveTo>
                <a:lnTo>
                  <a:pt x="0" y="0"/>
                </a:lnTo>
                <a:lnTo>
                  <a:pt x="1367790" y="2740025"/>
                </a:lnTo>
                <a:lnTo>
                  <a:pt x="0" y="2382471"/>
                </a:lnTo>
                <a:close/>
              </a:path>
            </a:pathLst>
          </a:custGeom>
          <a:gradFill flip="none" rotWithShape="1">
            <a:gsLst>
              <a:gs pos="0">
                <a:srgbClr val="3CACE1"/>
              </a:gs>
              <a:gs pos="7000">
                <a:srgbClr val="3CACE1"/>
              </a:gs>
              <a:gs pos="100000">
                <a:srgbClr val="A9DAF2">
                  <a:alpha val="0"/>
                </a:srgbClr>
              </a:gs>
            </a:gsLst>
            <a:lin ang="17700000" scaled="1"/>
          </a:gradFill>
          <a:ln w="15875">
            <a:gradFill flip="none" rotWithShape="1">
              <a:gsLst>
                <a:gs pos="0">
                  <a:srgbClr val="FFFFFF"/>
                </a:gs>
                <a:gs pos="43000">
                  <a:srgbClr val="FFFFFF">
                    <a:alpha val="0"/>
                  </a:srgbClr>
                </a:gs>
                <a:gs pos="100000">
                  <a:srgbClr val="FFFFFF">
                    <a:alpha val="0"/>
                  </a:srgbClr>
                </a:gs>
              </a:gsLst>
              <a:lin ang="19680000" scaled="1"/>
            </a:gradFill>
            <a:prstDash val="solid"/>
          </a:ln>
        </p:spPr>
      </p:sp>
      <p:sp>
        <p:nvSpPr>
          <p:cNvPr id="17" name="Text 15"/>
          <p:cNvSpPr/>
          <p:nvPr/>
        </p:nvSpPr>
        <p:spPr>
          <a:xfrm rot="10800000">
            <a:off x="974090" y="3281045"/>
            <a:ext cx="1367790" cy="2740025"/>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18" name="Shape 16"/>
          <p:cNvSpPr/>
          <p:nvPr/>
        </p:nvSpPr>
        <p:spPr>
          <a:xfrm rot="10800000" flipH="1">
            <a:off x="2336800" y="3281045"/>
            <a:ext cx="1367790" cy="2740025"/>
          </a:xfrm>
          <a:custGeom>
            <a:avLst/>
            <a:gdLst/>
            <a:ahLst/>
            <a:cxnLst/>
            <a:rect l="l" t="t" r="r" b="b"/>
            <a:pathLst>
              <a:path w="1367790" h="2740025">
                <a:moveTo>
                  <a:pt x="0" y="2382471"/>
                </a:moveTo>
                <a:lnTo>
                  <a:pt x="0" y="0"/>
                </a:lnTo>
                <a:lnTo>
                  <a:pt x="1367790" y="2740025"/>
                </a:lnTo>
                <a:lnTo>
                  <a:pt x="0" y="2382471"/>
                </a:lnTo>
                <a:close/>
              </a:path>
            </a:pathLst>
          </a:custGeom>
          <a:gradFill flip="none" rotWithShape="1">
            <a:gsLst>
              <a:gs pos="0">
                <a:srgbClr val="28A4DE"/>
              </a:gs>
              <a:gs pos="7000">
                <a:srgbClr val="28A4DE"/>
              </a:gs>
              <a:gs pos="100000">
                <a:srgbClr val="A9DAF2">
                  <a:alpha val="0"/>
                </a:srgbClr>
              </a:gs>
            </a:gsLst>
            <a:lin ang="19200000" scaled="1"/>
          </a:gradFill>
          <a:ln w="15875">
            <a:gradFill flip="none" rotWithShape="1">
              <a:gsLst>
                <a:gs pos="0">
                  <a:srgbClr val="FFFFFF"/>
                </a:gs>
                <a:gs pos="54000">
                  <a:srgbClr val="FFFFFF">
                    <a:alpha val="0"/>
                  </a:srgbClr>
                </a:gs>
                <a:gs pos="100000">
                  <a:srgbClr val="FFFFFF">
                    <a:alpha val="0"/>
                  </a:srgbClr>
                </a:gs>
              </a:gsLst>
              <a:lin ang="18120000" scaled="1"/>
            </a:gradFill>
            <a:prstDash val="solid"/>
          </a:ln>
        </p:spPr>
      </p:sp>
      <p:sp>
        <p:nvSpPr>
          <p:cNvPr id="19" name="Text 17"/>
          <p:cNvSpPr/>
          <p:nvPr/>
        </p:nvSpPr>
        <p:spPr>
          <a:xfrm rot="10800000">
            <a:off x="2336800" y="3281045"/>
            <a:ext cx="1367790" cy="2740025"/>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20" name="Shape 18"/>
          <p:cNvSpPr/>
          <p:nvPr/>
        </p:nvSpPr>
        <p:spPr>
          <a:xfrm>
            <a:off x="1727200" y="6042025"/>
            <a:ext cx="1226820" cy="219710"/>
          </a:xfrm>
          <a:prstGeom prst="ellipse">
            <a:avLst/>
          </a:prstGeom>
          <a:solidFill>
            <a:srgbClr val="7EC9EB">
              <a:alpha val="20000"/>
            </a:srgbClr>
          </a:solidFill>
          <a:ln/>
        </p:spPr>
      </p:sp>
      <p:sp>
        <p:nvSpPr>
          <p:cNvPr id="21" name="Text 19"/>
          <p:cNvSpPr/>
          <p:nvPr/>
        </p:nvSpPr>
        <p:spPr>
          <a:xfrm>
            <a:off x="1727200" y="6042025"/>
            <a:ext cx="1226820" cy="219710"/>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22" name="Shape 20"/>
          <p:cNvSpPr/>
          <p:nvPr/>
        </p:nvSpPr>
        <p:spPr>
          <a:xfrm>
            <a:off x="974090" y="2924810"/>
            <a:ext cx="2730500" cy="713740"/>
          </a:xfrm>
          <a:prstGeom prst="flowChartDecision">
            <a:avLst/>
          </a:prstGeom>
          <a:gradFill flip="none" rotWithShape="1">
            <a:gsLst>
              <a:gs pos="0">
                <a:srgbClr val="219ED8"/>
              </a:gs>
              <a:gs pos="9000">
                <a:srgbClr val="219ED8"/>
              </a:gs>
              <a:gs pos="100000">
                <a:srgbClr val="7EC9EB"/>
              </a:gs>
            </a:gsLst>
            <a:lin ang="16200000" scaled="1"/>
          </a:gradFill>
          <a:ln/>
        </p:spPr>
      </p:sp>
      <p:sp>
        <p:nvSpPr>
          <p:cNvPr id="23" name="Text 21"/>
          <p:cNvSpPr/>
          <p:nvPr/>
        </p:nvSpPr>
        <p:spPr>
          <a:xfrm>
            <a:off x="974090" y="2924810"/>
            <a:ext cx="2730500" cy="713740"/>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24" name="Shape 22"/>
          <p:cNvSpPr/>
          <p:nvPr/>
        </p:nvSpPr>
        <p:spPr>
          <a:xfrm rot="720000">
            <a:off x="603250" y="3929380"/>
            <a:ext cx="3438525" cy="1009650"/>
          </a:xfrm>
          <a:prstGeom prst="ellipse">
            <a:avLst/>
          </a:prstGeom>
          <a:solidFill>
            <a:srgbClr val="000000">
              <a:alpha val="0"/>
            </a:srgbClr>
          </a:solidFill>
          <a:ln w="9525">
            <a:gradFill flip="none" rotWithShape="1">
              <a:gsLst>
                <a:gs pos="0">
                  <a:srgbClr val="7EC9EB"/>
                </a:gs>
                <a:gs pos="81000">
                  <a:srgbClr val="28A4DE">
                    <a:alpha val="0"/>
                  </a:srgbClr>
                </a:gs>
                <a:gs pos="100000">
                  <a:srgbClr val="28A4DE">
                    <a:alpha val="0"/>
                  </a:srgbClr>
                </a:gs>
              </a:gsLst>
              <a:lin ang="16140000" scaled="1"/>
            </a:gradFill>
            <a:prstDash val="solid"/>
          </a:ln>
        </p:spPr>
      </p:sp>
      <p:sp>
        <p:nvSpPr>
          <p:cNvPr id="25" name="Text 23"/>
          <p:cNvSpPr/>
          <p:nvPr/>
        </p:nvSpPr>
        <p:spPr>
          <a:xfrm rot="720000">
            <a:off x="603250" y="3929380"/>
            <a:ext cx="3438525" cy="1009650"/>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26" name="Shape 24"/>
          <p:cNvSpPr/>
          <p:nvPr/>
        </p:nvSpPr>
        <p:spPr>
          <a:xfrm rot="20640000" flipV="1">
            <a:off x="643890" y="3928110"/>
            <a:ext cx="3438525" cy="1009650"/>
          </a:xfrm>
          <a:prstGeom prst="ellipse">
            <a:avLst/>
          </a:prstGeom>
          <a:solidFill>
            <a:srgbClr val="000000">
              <a:alpha val="0"/>
            </a:srgbClr>
          </a:solidFill>
          <a:ln w="9525">
            <a:gradFill flip="none" rotWithShape="1">
              <a:gsLst>
                <a:gs pos="0">
                  <a:srgbClr val="28A4DE">
                    <a:alpha val="0"/>
                  </a:srgbClr>
                </a:gs>
                <a:gs pos="19000">
                  <a:srgbClr val="28A4DE">
                    <a:alpha val="0"/>
                  </a:srgbClr>
                </a:gs>
                <a:gs pos="100000">
                  <a:srgbClr val="7EC9EB"/>
                </a:gs>
              </a:gsLst>
              <a:lin ang="16200000" scaled="1"/>
            </a:gradFill>
            <a:prstDash val="solid"/>
          </a:ln>
        </p:spPr>
      </p:sp>
      <p:sp>
        <p:nvSpPr>
          <p:cNvPr id="27" name="Text 25"/>
          <p:cNvSpPr/>
          <p:nvPr/>
        </p:nvSpPr>
        <p:spPr>
          <a:xfrm rot="20640000">
            <a:off x="643890" y="3928110"/>
            <a:ext cx="3438525" cy="1009650"/>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28" name="Shape 26"/>
          <p:cNvSpPr/>
          <p:nvPr/>
        </p:nvSpPr>
        <p:spPr>
          <a:xfrm>
            <a:off x="2097405" y="6086475"/>
            <a:ext cx="486410" cy="129540"/>
          </a:xfrm>
          <a:prstGeom prst="ellipse">
            <a:avLst/>
          </a:prstGeom>
          <a:solidFill>
            <a:srgbClr val="93D2EF">
              <a:alpha val="50196"/>
            </a:srgbClr>
          </a:solidFill>
          <a:ln/>
        </p:spPr>
      </p:sp>
      <p:sp>
        <p:nvSpPr>
          <p:cNvPr id="29" name="Text 27"/>
          <p:cNvSpPr/>
          <p:nvPr/>
        </p:nvSpPr>
        <p:spPr>
          <a:xfrm>
            <a:off x="2097405" y="6086475"/>
            <a:ext cx="486410" cy="129540"/>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30" name="Shape 28"/>
          <p:cNvSpPr/>
          <p:nvPr/>
        </p:nvSpPr>
        <p:spPr>
          <a:xfrm>
            <a:off x="713105" y="403225"/>
            <a:ext cx="600710" cy="601980"/>
          </a:xfrm>
          <a:prstGeom prst="ellipse">
            <a:avLst/>
          </a:prstGeom>
          <a:gradFill flip="none" rotWithShape="1">
            <a:gsLst>
              <a:gs pos="0">
                <a:srgbClr val="28A4DE"/>
              </a:gs>
              <a:gs pos="81000">
                <a:srgbClr val="C5C9CE">
                  <a:alpha val="0"/>
                </a:srgbClr>
              </a:gs>
              <a:gs pos="100000">
                <a:srgbClr val="C5C9CE">
                  <a:alpha val="0"/>
                </a:srgbClr>
              </a:gs>
            </a:gsLst>
            <a:lin ang="2700000" scaled="1"/>
          </a:gradFill>
          <a:ln/>
        </p:spPr>
      </p:sp>
      <p:sp>
        <p:nvSpPr>
          <p:cNvPr id="31" name="Text 29"/>
          <p:cNvSpPr/>
          <p:nvPr/>
        </p:nvSpPr>
        <p:spPr>
          <a:xfrm>
            <a:off x="713105" y="403225"/>
            <a:ext cx="600710" cy="601980"/>
          </a:xfrm>
          <a:prstGeom prst="rect">
            <a:avLst/>
          </a:prstGeom>
          <a:noFill/>
          <a:ln/>
        </p:spPr>
        <p:txBody>
          <a:bodyPr wrap="square" lIns="45720" tIns="91440" rIns="91440" bIns="45720" rtlCol="0" anchor="ctr"/>
          <a:lstStyle/>
          <a:p>
            <a:pPr marL="0" indent="0">
              <a:lnSpc>
                <a:spcPct val="120000"/>
              </a:lnSpc>
              <a:buNone/>
            </a:pPr>
            <a:endParaRPr lang="en-US" sz="1600" dirty="0"/>
          </a:p>
        </p:txBody>
      </p:sp>
      <p:sp>
        <p:nvSpPr>
          <p:cNvPr id="32" name="Text 30"/>
          <p:cNvSpPr/>
          <p:nvPr/>
        </p:nvSpPr>
        <p:spPr>
          <a:xfrm>
            <a:off x="970280" y="514350"/>
            <a:ext cx="10520680" cy="658416"/>
          </a:xfrm>
          <a:prstGeom prst="rect">
            <a:avLst/>
          </a:prstGeom>
          <a:noFill/>
          <a:ln/>
        </p:spPr>
        <p:txBody>
          <a:bodyPr wrap="square" lIns="0" tIns="0" rIns="0" bIns="0" rtlCol="0" anchor="t">
            <a:spAutoFit/>
          </a:bodyPr>
          <a:lstStyle/>
          <a:p>
            <a:pPr marL="0" indent="0" algn="l">
              <a:lnSpc>
                <a:spcPct val="120000"/>
              </a:lnSpc>
              <a:buNone/>
            </a:pPr>
            <a:r>
              <a:rPr lang="en-US" sz="3600" dirty="0">
                <a:solidFill>
                  <a:srgbClr val="218EC1"/>
                </a:solidFill>
                <a:latin typeface="MiSans" pitchFamily="34" charset="0"/>
                <a:ea typeface="MiSans" pitchFamily="34" charset="-122"/>
                <a:cs typeface="MiSans" pitchFamily="34" charset="-120"/>
              </a:rPr>
              <a:t>Measure &amp; Iterate</a:t>
            </a:r>
            <a:endParaRPr lang="en-US" sz="1600" dirty="0"/>
          </a:p>
        </p:txBody>
      </p:sp>
      <p:sp>
        <p:nvSpPr>
          <p:cNvPr id="33" name="Text 31"/>
          <p:cNvSpPr/>
          <p:nvPr/>
        </p:nvSpPr>
        <p:spPr>
          <a:xfrm>
            <a:off x="4669790" y="2939415"/>
            <a:ext cx="3006090" cy="1371600"/>
          </a:xfrm>
          <a:prstGeom prst="rect">
            <a:avLst/>
          </a:prstGeom>
          <a:noFill/>
          <a:ln/>
        </p:spPr>
        <p:txBody>
          <a:bodyPr wrap="square" lIns="45720" tIns="45720" rIns="45720" bIns="45720" rtlCol="0" anchor="t"/>
          <a:lstStyle/>
          <a:p>
            <a:pPr marL="0" indent="0" algn="l">
              <a:lnSpc>
                <a:spcPct val="130000"/>
              </a:lnSpc>
              <a:buNone/>
            </a:pPr>
            <a:r>
              <a:rPr lang="en-US" sz="2400" dirty="0">
                <a:solidFill>
                  <a:srgbClr val="7EC9EB"/>
                </a:solidFill>
                <a:latin typeface="MiSans" pitchFamily="34" charset="0"/>
                <a:ea typeface="MiSans" pitchFamily="34" charset="-122"/>
                <a:cs typeface="MiSans" pitchFamily="34" charset="-120"/>
              </a:rPr>
              <a:t>Campaign Uplift Tracking</a:t>
            </a:r>
            <a:endParaRPr lang="en-US" sz="1600" dirty="0"/>
          </a:p>
        </p:txBody>
      </p:sp>
      <p:sp>
        <p:nvSpPr>
          <p:cNvPr id="34" name="Text 32"/>
          <p:cNvSpPr/>
          <p:nvPr/>
        </p:nvSpPr>
        <p:spPr>
          <a:xfrm>
            <a:off x="4585970" y="4018915"/>
            <a:ext cx="3133725" cy="1715294"/>
          </a:xfrm>
          <a:prstGeom prst="rect">
            <a:avLst/>
          </a:prstGeom>
          <a:noFill/>
          <a:ln/>
        </p:spPr>
        <p:txBody>
          <a:bodyPr wrap="square" lIns="45720" tIns="45720" rIns="45720" bIns="45720" rtlCol="0" anchor="t">
            <a:spAutoFit/>
          </a:bodyPr>
          <a:lstStyle/>
          <a:p>
            <a:pPr marL="0" indent="0" algn="l">
              <a:lnSpc>
                <a:spcPct val="130000"/>
              </a:lnSpc>
              <a:buNone/>
            </a:pPr>
            <a:r>
              <a:rPr lang="en-US" sz="1400" dirty="0">
                <a:solidFill>
                  <a:srgbClr val="FFFFFF"/>
                </a:solidFill>
                <a:latin typeface="MiSans" pitchFamily="34" charset="0"/>
                <a:ea typeface="MiSans" pitchFamily="34" charset="-122"/>
                <a:cs typeface="MiSans" pitchFamily="34" charset="-120"/>
              </a:rPr>
              <a:t>Track the uplift of retention campaigns by comparing churn rates among contacted high-risk customers to untreated controls, aiming for a 5 ppt reduction in churn within six months.</a:t>
            </a:r>
            <a:endParaRPr lang="en-US" sz="1600" dirty="0"/>
          </a:p>
        </p:txBody>
      </p:sp>
      <p:sp>
        <p:nvSpPr>
          <p:cNvPr id="35" name="Text 33"/>
          <p:cNvSpPr/>
          <p:nvPr/>
        </p:nvSpPr>
        <p:spPr>
          <a:xfrm>
            <a:off x="8458200" y="1197610"/>
            <a:ext cx="2974340" cy="1371600"/>
          </a:xfrm>
          <a:prstGeom prst="rect">
            <a:avLst/>
          </a:prstGeom>
          <a:noFill/>
          <a:ln/>
        </p:spPr>
        <p:txBody>
          <a:bodyPr wrap="square" lIns="45720" tIns="45720" rIns="45720" bIns="45720" rtlCol="0" anchor="t"/>
          <a:lstStyle/>
          <a:p>
            <a:pPr marL="0" indent="0" algn="l">
              <a:lnSpc>
                <a:spcPct val="130000"/>
              </a:lnSpc>
              <a:buNone/>
            </a:pPr>
            <a:r>
              <a:rPr lang="en-US" sz="2400" dirty="0">
                <a:solidFill>
                  <a:srgbClr val="7EC9EB"/>
                </a:solidFill>
                <a:latin typeface="MiSans" pitchFamily="34" charset="0"/>
                <a:ea typeface="MiSans" pitchFamily="34" charset="-122"/>
                <a:cs typeface="MiSans" pitchFamily="34" charset="-120"/>
              </a:rPr>
              <a:t>Continuous Improvement</a:t>
            </a:r>
            <a:endParaRPr lang="en-US" sz="1600" dirty="0"/>
          </a:p>
        </p:txBody>
      </p:sp>
      <p:sp>
        <p:nvSpPr>
          <p:cNvPr id="36" name="Text 34"/>
          <p:cNvSpPr/>
          <p:nvPr/>
        </p:nvSpPr>
        <p:spPr>
          <a:xfrm>
            <a:off x="8451215" y="2277110"/>
            <a:ext cx="3133725" cy="1429345"/>
          </a:xfrm>
          <a:prstGeom prst="rect">
            <a:avLst/>
          </a:prstGeom>
          <a:noFill/>
          <a:ln/>
        </p:spPr>
        <p:txBody>
          <a:bodyPr wrap="square" lIns="45720" tIns="45720" rIns="45720" bIns="45720" rtlCol="0" anchor="t">
            <a:spAutoFit/>
          </a:bodyPr>
          <a:lstStyle/>
          <a:p>
            <a:pPr marL="0" indent="0" algn="l">
              <a:lnSpc>
                <a:spcPct val="130000"/>
              </a:lnSpc>
              <a:buNone/>
            </a:pPr>
            <a:r>
              <a:rPr lang="en-US" sz="1400" dirty="0">
                <a:solidFill>
                  <a:srgbClr val="FFFFFF"/>
                </a:solidFill>
                <a:latin typeface="MiSans" pitchFamily="34" charset="0"/>
                <a:ea typeface="MiSans" pitchFamily="34" charset="-122"/>
                <a:cs typeface="MiSans" pitchFamily="34" charset="-120"/>
              </a:rPr>
              <a:t>Implement quarterly model retraining to ensure drift correction and sustained predictive power, ensuring the model remains effective in a dynamic market environment.</a:t>
            </a:r>
            <a:endParaRPr lang="en-US" sz="1600"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5">
    <p:bg>
      <p:bgPr>
        <a:solidFill>
          <a:srgbClr val="0E1215"/>
        </a:solidFill>
        <a:effectLst/>
      </p:bgPr>
    </p:bg>
    <p:spTree>
      <p:nvGrpSpPr>
        <p:cNvPr id="1" name=""/>
        <p:cNvGrpSpPr/>
        <p:nvPr/>
      </p:nvGrpSpPr>
      <p:grpSpPr>
        <a:xfrm>
          <a:off x="0" y="0"/>
          <a:ext cx="0" cy="0"/>
          <a:chOff x="0" y="0"/>
          <a:chExt cx="0" cy="0"/>
        </a:xfrm>
      </p:grpSpPr>
      <p:pic>
        <p:nvPicPr>
          <p:cNvPr id="2" name="Image 0" descr="https://kimi-img.moonshot.cn/pub/slides/slides_tmpl/image/25-08-27-20:03:33-d2nf8598bjvh7rlj09bg.png"/>
          <p:cNvPicPr>
            <a:picLocks noChangeAspect="1"/>
          </p:cNvPicPr>
          <p:nvPr/>
        </p:nvPicPr>
        <p:blipFill>
          <a:blip r:embed="rId3"/>
          <a:srcRect l="8389" t="15000"/>
          <a:stretch/>
        </p:blipFill>
        <p:spPr>
          <a:xfrm>
            <a:off x="0" y="0"/>
            <a:ext cx="12193200" cy="6856575"/>
          </a:xfrm>
          <a:prstGeom prst="rect">
            <a:avLst/>
          </a:prstGeom>
        </p:spPr>
      </p:pic>
      <p:sp>
        <p:nvSpPr>
          <p:cNvPr id="3" name="Shape 0"/>
          <p:cNvSpPr/>
          <p:nvPr/>
        </p:nvSpPr>
        <p:spPr>
          <a:xfrm>
            <a:off x="9768840" y="1196975"/>
            <a:ext cx="4304030" cy="4304030"/>
          </a:xfrm>
          <a:prstGeom prst="ellipse">
            <a:avLst/>
          </a:prstGeom>
          <a:solidFill>
            <a:srgbClr val="FFFFFF">
              <a:alpha val="5098"/>
            </a:srgbClr>
          </a:solidFill>
          <a:ln/>
        </p:spPr>
      </p:sp>
      <p:sp>
        <p:nvSpPr>
          <p:cNvPr id="4" name="Text 1"/>
          <p:cNvSpPr/>
          <p:nvPr/>
        </p:nvSpPr>
        <p:spPr>
          <a:xfrm>
            <a:off x="9768840" y="1196975"/>
            <a:ext cx="4304030" cy="4304030"/>
          </a:xfrm>
          <a:prstGeom prst="rect">
            <a:avLst/>
          </a:prstGeom>
          <a:noFill/>
          <a:ln/>
        </p:spPr>
        <p:txBody>
          <a:bodyPr wrap="square" lIns="0" tIns="0" rIns="0" bIns="0" rtlCol="0" anchor="t"/>
          <a:lstStyle/>
          <a:p>
            <a:pPr marL="0" indent="0">
              <a:lnSpc>
                <a:spcPct val="100000"/>
              </a:lnSpc>
              <a:buNone/>
            </a:pPr>
            <a:endParaRPr lang="en-US" sz="1600" dirty="0"/>
          </a:p>
        </p:txBody>
      </p:sp>
      <p:sp>
        <p:nvSpPr>
          <p:cNvPr id="5" name="Text 2"/>
          <p:cNvSpPr/>
          <p:nvPr/>
        </p:nvSpPr>
        <p:spPr>
          <a:xfrm>
            <a:off x="1459230" y="2247900"/>
            <a:ext cx="1612900" cy="1098550"/>
          </a:xfrm>
          <a:prstGeom prst="rect">
            <a:avLst/>
          </a:prstGeom>
          <a:noFill/>
          <a:ln/>
        </p:spPr>
        <p:txBody>
          <a:bodyPr wrap="square" lIns="0" tIns="0" rIns="0" bIns="0" rtlCol="0" anchor="t"/>
          <a:lstStyle/>
          <a:p>
            <a:pPr marL="0" indent="0" algn="l">
              <a:lnSpc>
                <a:spcPct val="100000"/>
              </a:lnSpc>
              <a:buNone/>
            </a:pPr>
            <a:r>
              <a:rPr lang="en-US" sz="8000" dirty="0">
                <a:solidFill>
                  <a:srgbClr val="218EC1"/>
                </a:solidFill>
                <a:latin typeface="MiSans" pitchFamily="34" charset="0"/>
                <a:ea typeface="MiSans" pitchFamily="34" charset="-122"/>
                <a:cs typeface="MiSans" pitchFamily="34" charset="-120"/>
              </a:rPr>
              <a:t>07</a:t>
            </a:r>
            <a:endParaRPr lang="en-US" sz="1600" dirty="0"/>
          </a:p>
        </p:txBody>
      </p:sp>
      <p:sp>
        <p:nvSpPr>
          <p:cNvPr id="6" name="Text 3"/>
          <p:cNvSpPr/>
          <p:nvPr/>
        </p:nvSpPr>
        <p:spPr>
          <a:xfrm>
            <a:off x="1440180" y="3517900"/>
            <a:ext cx="9516745" cy="1183640"/>
          </a:xfrm>
          <a:prstGeom prst="rect">
            <a:avLst/>
          </a:prstGeom>
          <a:noFill/>
          <a:ln/>
        </p:spPr>
        <p:txBody>
          <a:bodyPr wrap="square" lIns="0" tIns="0" rIns="0" bIns="0" rtlCol="0" anchor="t"/>
          <a:lstStyle/>
          <a:p>
            <a:pPr marL="0" indent="0" algn="l">
              <a:lnSpc>
                <a:spcPct val="100000"/>
              </a:lnSpc>
              <a:buNone/>
            </a:pPr>
            <a:r>
              <a:rPr lang="en-US" sz="4400" dirty="0">
                <a:solidFill>
                  <a:srgbClr val="FFFFFF"/>
                </a:solidFill>
                <a:latin typeface="MiSans" pitchFamily="34" charset="0"/>
                <a:ea typeface="MiSans" pitchFamily="34" charset="-122"/>
                <a:cs typeface="MiSans" pitchFamily="34" charset="-120"/>
              </a:rPr>
              <a:t>Next Steps</a:t>
            </a:r>
            <a:endParaRPr lang="en-US" sz="1600"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6">
    <p:bg>
      <p:bgPr>
        <a:solidFill>
          <a:srgbClr val="0E1215"/>
        </a:solidFill>
        <a:effectLst/>
      </p:bgPr>
    </p:bg>
    <p:spTree>
      <p:nvGrpSpPr>
        <p:cNvPr id="1" name=""/>
        <p:cNvGrpSpPr/>
        <p:nvPr/>
      </p:nvGrpSpPr>
      <p:grpSpPr>
        <a:xfrm>
          <a:off x="0" y="0"/>
          <a:ext cx="0" cy="0"/>
          <a:chOff x="0" y="0"/>
          <a:chExt cx="0" cy="0"/>
        </a:xfrm>
      </p:grpSpPr>
      <p:pic>
        <p:nvPicPr>
          <p:cNvPr id="2" name="Image 0" descr="https://kimi-img.moonshot.cn/pub/slides/slides_tmpl/image/25-08-27-20:03:33-d2nf8598bjvh7rlj09e0.png"/>
          <p:cNvPicPr>
            <a:picLocks noChangeAspect="1"/>
          </p:cNvPicPr>
          <p:nvPr/>
        </p:nvPicPr>
        <p:blipFill>
          <a:blip r:embed="rId3"/>
          <a:stretch>
            <a:fillRect/>
          </a:stretch>
        </p:blipFill>
        <p:spPr>
          <a:xfrm>
            <a:off x="552450" y="2012313"/>
            <a:ext cx="11103610" cy="561342"/>
          </a:xfrm>
          <a:prstGeom prst="rect">
            <a:avLst/>
          </a:prstGeom>
        </p:spPr>
      </p:pic>
      <p:sp>
        <p:nvSpPr>
          <p:cNvPr id="3" name="Shape 0"/>
          <p:cNvSpPr/>
          <p:nvPr/>
        </p:nvSpPr>
        <p:spPr>
          <a:xfrm>
            <a:off x="2004900" y="2159361"/>
            <a:ext cx="637961" cy="637959"/>
          </a:xfrm>
          <a:prstGeom prst="ellipse">
            <a:avLst/>
          </a:prstGeom>
          <a:gradFill flip="none" rotWithShape="1">
            <a:gsLst>
              <a:gs pos="0">
                <a:srgbClr val="8496B0"/>
              </a:gs>
              <a:gs pos="100000">
                <a:srgbClr val="1A7CAA"/>
              </a:gs>
            </a:gsLst>
            <a:lin ang="2700000" scaled="1"/>
          </a:gradFill>
          <a:ln/>
          <a:effectLst>
            <a:outerShdw blurRad="290837" dist="50607" dir="2700000" algn="bl" rotWithShape="0">
              <a:srgbClr val="788FA3">
                <a:alpha val="60000"/>
              </a:srgbClr>
            </a:outerShdw>
          </a:effectLst>
        </p:spPr>
      </p:sp>
      <p:sp>
        <p:nvSpPr>
          <p:cNvPr id="4" name="Text 1"/>
          <p:cNvSpPr/>
          <p:nvPr/>
        </p:nvSpPr>
        <p:spPr>
          <a:xfrm>
            <a:off x="2004900" y="2159361"/>
            <a:ext cx="637961" cy="637959"/>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5" name="Shape 2"/>
          <p:cNvSpPr/>
          <p:nvPr/>
        </p:nvSpPr>
        <p:spPr>
          <a:xfrm>
            <a:off x="5772776" y="1692636"/>
            <a:ext cx="637540" cy="637959"/>
          </a:xfrm>
          <a:prstGeom prst="ellipse">
            <a:avLst/>
          </a:prstGeom>
          <a:gradFill flip="none" rotWithShape="1">
            <a:gsLst>
              <a:gs pos="0">
                <a:srgbClr val="8496B0"/>
              </a:gs>
              <a:gs pos="100000">
                <a:srgbClr val="1A7CAA"/>
              </a:gs>
            </a:gsLst>
            <a:lin ang="2700000" scaled="1"/>
          </a:gradFill>
          <a:ln/>
          <a:effectLst>
            <a:outerShdw blurRad="290837" dist="50607" dir="2700000" algn="bl" rotWithShape="0">
              <a:srgbClr val="788FA3">
                <a:alpha val="60000"/>
              </a:srgbClr>
            </a:outerShdw>
          </a:effectLst>
        </p:spPr>
      </p:sp>
      <p:sp>
        <p:nvSpPr>
          <p:cNvPr id="6" name="Text 3"/>
          <p:cNvSpPr/>
          <p:nvPr/>
        </p:nvSpPr>
        <p:spPr>
          <a:xfrm>
            <a:off x="5772776" y="1692636"/>
            <a:ext cx="637540" cy="637959"/>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7" name="Shape 4"/>
          <p:cNvSpPr/>
          <p:nvPr/>
        </p:nvSpPr>
        <p:spPr>
          <a:xfrm>
            <a:off x="9540231" y="2241911"/>
            <a:ext cx="637540" cy="637959"/>
          </a:xfrm>
          <a:prstGeom prst="ellipse">
            <a:avLst/>
          </a:prstGeom>
          <a:gradFill flip="none" rotWithShape="1">
            <a:gsLst>
              <a:gs pos="0">
                <a:srgbClr val="8496B0"/>
              </a:gs>
              <a:gs pos="100000">
                <a:srgbClr val="1A7CAA"/>
              </a:gs>
            </a:gsLst>
            <a:lin ang="2700000" scaled="1"/>
          </a:gradFill>
          <a:ln/>
          <a:effectLst>
            <a:outerShdw blurRad="290837" dist="50607" dir="2700000" algn="bl" rotWithShape="0">
              <a:srgbClr val="788FA3">
                <a:alpha val="60000"/>
              </a:srgbClr>
            </a:outerShdw>
          </a:effectLst>
        </p:spPr>
      </p:sp>
      <p:sp>
        <p:nvSpPr>
          <p:cNvPr id="8" name="Text 5"/>
          <p:cNvSpPr/>
          <p:nvPr/>
        </p:nvSpPr>
        <p:spPr>
          <a:xfrm>
            <a:off x="9540231" y="2241911"/>
            <a:ext cx="637540" cy="637959"/>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9" name="Shape 6"/>
          <p:cNvSpPr/>
          <p:nvPr/>
        </p:nvSpPr>
        <p:spPr>
          <a:xfrm>
            <a:off x="713105" y="403225"/>
            <a:ext cx="600710" cy="601980"/>
          </a:xfrm>
          <a:prstGeom prst="ellipse">
            <a:avLst/>
          </a:prstGeom>
          <a:gradFill flip="none" rotWithShape="1">
            <a:gsLst>
              <a:gs pos="0">
                <a:srgbClr val="28A4DE"/>
              </a:gs>
              <a:gs pos="81000">
                <a:srgbClr val="C5C9CE">
                  <a:alpha val="0"/>
                </a:srgbClr>
              </a:gs>
              <a:gs pos="100000">
                <a:srgbClr val="C5C9CE">
                  <a:alpha val="0"/>
                </a:srgbClr>
              </a:gs>
            </a:gsLst>
            <a:lin ang="2700000" scaled="1"/>
          </a:gradFill>
          <a:ln/>
        </p:spPr>
      </p:sp>
      <p:sp>
        <p:nvSpPr>
          <p:cNvPr id="10" name="Text 7"/>
          <p:cNvSpPr/>
          <p:nvPr/>
        </p:nvSpPr>
        <p:spPr>
          <a:xfrm>
            <a:off x="713105" y="403225"/>
            <a:ext cx="600710" cy="601980"/>
          </a:xfrm>
          <a:prstGeom prst="rect">
            <a:avLst/>
          </a:prstGeom>
          <a:noFill/>
          <a:ln/>
        </p:spPr>
        <p:txBody>
          <a:bodyPr wrap="square" lIns="45720" tIns="91440" rIns="91440" bIns="45720" rtlCol="0" anchor="ctr"/>
          <a:lstStyle/>
          <a:p>
            <a:pPr marL="0" indent="0">
              <a:lnSpc>
                <a:spcPct val="120000"/>
              </a:lnSpc>
              <a:buNone/>
            </a:pPr>
            <a:endParaRPr lang="en-US" sz="1600" dirty="0"/>
          </a:p>
        </p:txBody>
      </p:sp>
      <p:sp>
        <p:nvSpPr>
          <p:cNvPr id="11" name="Text 8"/>
          <p:cNvSpPr/>
          <p:nvPr/>
        </p:nvSpPr>
        <p:spPr>
          <a:xfrm>
            <a:off x="970280" y="514350"/>
            <a:ext cx="10520680" cy="658416"/>
          </a:xfrm>
          <a:prstGeom prst="rect">
            <a:avLst/>
          </a:prstGeom>
          <a:noFill/>
          <a:ln/>
        </p:spPr>
        <p:txBody>
          <a:bodyPr wrap="square" lIns="0" tIns="0" rIns="0" bIns="0" rtlCol="0" anchor="t">
            <a:spAutoFit/>
          </a:bodyPr>
          <a:lstStyle/>
          <a:p>
            <a:pPr marL="0" indent="0" algn="l">
              <a:lnSpc>
                <a:spcPct val="120000"/>
              </a:lnSpc>
              <a:buNone/>
            </a:pPr>
            <a:r>
              <a:rPr lang="en-US" sz="3600" dirty="0">
                <a:solidFill>
                  <a:srgbClr val="218EC1"/>
                </a:solidFill>
                <a:latin typeface="MiSans" pitchFamily="34" charset="0"/>
                <a:ea typeface="MiSans" pitchFamily="34" charset="-122"/>
                <a:cs typeface="MiSans" pitchFamily="34" charset="-120"/>
              </a:rPr>
              <a:t>Production Roadmap</a:t>
            </a:r>
            <a:endParaRPr lang="en-US" sz="1600" dirty="0"/>
          </a:p>
        </p:txBody>
      </p:sp>
      <p:sp>
        <p:nvSpPr>
          <p:cNvPr id="12" name="Text 9"/>
          <p:cNvSpPr/>
          <p:nvPr/>
        </p:nvSpPr>
        <p:spPr>
          <a:xfrm>
            <a:off x="1991333" y="2325940"/>
            <a:ext cx="665096" cy="284559"/>
          </a:xfrm>
          <a:prstGeom prst="rect">
            <a:avLst/>
          </a:prstGeom>
          <a:noFill/>
          <a:ln/>
        </p:spPr>
        <p:txBody>
          <a:bodyPr wrap="square" lIns="0" tIns="0" rIns="0" bIns="0" rtlCol="0" anchor="t">
            <a:spAutoFit/>
          </a:bodyPr>
          <a:lstStyle/>
          <a:p>
            <a:pPr marL="0" indent="0" algn="ctr">
              <a:lnSpc>
                <a:spcPct val="100000"/>
              </a:lnSpc>
              <a:buNone/>
            </a:pPr>
            <a:r>
              <a:rPr lang="en-US" sz="1800" dirty="0">
                <a:solidFill>
                  <a:srgbClr val="FFFFFF"/>
                </a:solidFill>
                <a:latin typeface="MiSans" pitchFamily="34" charset="0"/>
                <a:ea typeface="MiSans" pitchFamily="34" charset="-122"/>
                <a:cs typeface="MiSans" pitchFamily="34" charset="-120"/>
              </a:rPr>
              <a:t>01</a:t>
            </a:r>
            <a:endParaRPr lang="en-US" sz="1600" dirty="0"/>
          </a:p>
        </p:txBody>
      </p:sp>
      <p:sp>
        <p:nvSpPr>
          <p:cNvPr id="13" name="Text 10"/>
          <p:cNvSpPr/>
          <p:nvPr/>
        </p:nvSpPr>
        <p:spPr>
          <a:xfrm>
            <a:off x="367030" y="3448685"/>
            <a:ext cx="3841115" cy="700405"/>
          </a:xfrm>
          <a:prstGeom prst="rect">
            <a:avLst/>
          </a:prstGeom>
          <a:noFill/>
          <a:ln/>
        </p:spPr>
        <p:txBody>
          <a:bodyPr wrap="square" lIns="0" tIns="0" rIns="0" bIns="0" rtlCol="0" anchor="t"/>
          <a:lstStyle/>
          <a:p>
            <a:pPr marL="0" indent="0" algn="l">
              <a:lnSpc>
                <a:spcPct val="100000"/>
              </a:lnSpc>
              <a:buNone/>
            </a:pPr>
            <a:r>
              <a:rPr lang="en-US" sz="2000" dirty="0">
                <a:solidFill>
                  <a:srgbClr val="7EC9EB"/>
                </a:solidFill>
                <a:latin typeface="MiSans" pitchFamily="34" charset="0"/>
                <a:ea typeface="MiSans" pitchFamily="34" charset="-122"/>
                <a:cs typeface="MiSans" pitchFamily="34" charset="-120"/>
              </a:rPr>
              <a:t>Phase 1</a:t>
            </a:r>
            <a:endParaRPr lang="en-US" sz="1600" dirty="0"/>
          </a:p>
        </p:txBody>
      </p:sp>
      <p:sp>
        <p:nvSpPr>
          <p:cNvPr id="14" name="Text 11"/>
          <p:cNvSpPr/>
          <p:nvPr/>
        </p:nvSpPr>
        <p:spPr>
          <a:xfrm>
            <a:off x="377825" y="3830955"/>
            <a:ext cx="3818890" cy="1143397"/>
          </a:xfrm>
          <a:prstGeom prst="rect">
            <a:avLst/>
          </a:prstGeom>
          <a:noFill/>
          <a:ln/>
        </p:spPr>
        <p:txBody>
          <a:bodyPr wrap="square" lIns="45720" tIns="45720" rIns="45720" bIns="45720" rtlCol="0" anchor="t">
            <a:spAutoFit/>
          </a:bodyPr>
          <a:lstStyle/>
          <a:p>
            <a:pPr marL="0" indent="0" algn="l">
              <a:lnSpc>
                <a:spcPct val="130000"/>
              </a:lnSpc>
              <a:buNone/>
            </a:pPr>
            <a:r>
              <a:rPr lang="en-US" sz="1400" dirty="0">
                <a:solidFill>
                  <a:srgbClr val="FFFFFF"/>
                </a:solidFill>
                <a:latin typeface="MiSans" pitchFamily="34" charset="0"/>
                <a:ea typeface="MiSans" pitchFamily="34" charset="-122"/>
                <a:cs typeface="MiSans" pitchFamily="34" charset="-120"/>
              </a:rPr>
              <a:t>Deploy an API endpoint for real-time scoring and develop a dashboard for CX teams to monitor and manage churn prevention efforts effectively.</a:t>
            </a:r>
            <a:endParaRPr lang="en-US" sz="1600" dirty="0"/>
          </a:p>
        </p:txBody>
      </p:sp>
      <p:sp>
        <p:nvSpPr>
          <p:cNvPr id="15" name="Text 12"/>
          <p:cNvSpPr/>
          <p:nvPr/>
        </p:nvSpPr>
        <p:spPr>
          <a:xfrm>
            <a:off x="5746298" y="1859215"/>
            <a:ext cx="665096" cy="284559"/>
          </a:xfrm>
          <a:prstGeom prst="rect">
            <a:avLst/>
          </a:prstGeom>
          <a:noFill/>
          <a:ln/>
        </p:spPr>
        <p:txBody>
          <a:bodyPr wrap="square" lIns="0" tIns="0" rIns="0" bIns="0" rtlCol="0" anchor="t">
            <a:spAutoFit/>
          </a:bodyPr>
          <a:lstStyle/>
          <a:p>
            <a:pPr marL="0" indent="0" algn="ctr">
              <a:lnSpc>
                <a:spcPct val="100000"/>
              </a:lnSpc>
              <a:buNone/>
            </a:pPr>
            <a:r>
              <a:rPr lang="en-US" sz="1800" dirty="0">
                <a:solidFill>
                  <a:srgbClr val="FFFFFF"/>
                </a:solidFill>
                <a:latin typeface="MiSans" pitchFamily="34" charset="0"/>
                <a:ea typeface="MiSans" pitchFamily="34" charset="-122"/>
                <a:cs typeface="MiSans" pitchFamily="34" charset="-120"/>
              </a:rPr>
              <a:t>02</a:t>
            </a:r>
            <a:endParaRPr lang="en-US" sz="1600" dirty="0"/>
          </a:p>
        </p:txBody>
      </p:sp>
      <p:sp>
        <p:nvSpPr>
          <p:cNvPr id="16" name="Text 13"/>
          <p:cNvSpPr/>
          <p:nvPr/>
        </p:nvSpPr>
        <p:spPr>
          <a:xfrm>
            <a:off x="4408805" y="2708910"/>
            <a:ext cx="3631565" cy="700405"/>
          </a:xfrm>
          <a:prstGeom prst="rect">
            <a:avLst/>
          </a:prstGeom>
          <a:noFill/>
          <a:ln/>
        </p:spPr>
        <p:txBody>
          <a:bodyPr wrap="square" lIns="0" tIns="0" rIns="0" bIns="0" rtlCol="0" anchor="t"/>
          <a:lstStyle/>
          <a:p>
            <a:pPr marL="0" indent="0" algn="l">
              <a:lnSpc>
                <a:spcPct val="100000"/>
              </a:lnSpc>
              <a:buNone/>
            </a:pPr>
            <a:r>
              <a:rPr lang="en-US" sz="2000" dirty="0">
                <a:solidFill>
                  <a:srgbClr val="7EC9EB"/>
                </a:solidFill>
                <a:latin typeface="MiSans" pitchFamily="34" charset="0"/>
                <a:ea typeface="MiSans" pitchFamily="34" charset="-122"/>
                <a:cs typeface="MiSans" pitchFamily="34" charset="-120"/>
              </a:rPr>
              <a:t>Phase 2</a:t>
            </a:r>
            <a:endParaRPr lang="en-US" sz="1600" dirty="0"/>
          </a:p>
        </p:txBody>
      </p:sp>
      <p:sp>
        <p:nvSpPr>
          <p:cNvPr id="17" name="Text 14"/>
          <p:cNvSpPr/>
          <p:nvPr/>
        </p:nvSpPr>
        <p:spPr>
          <a:xfrm>
            <a:off x="4338955" y="3091815"/>
            <a:ext cx="3745230" cy="1143397"/>
          </a:xfrm>
          <a:prstGeom prst="rect">
            <a:avLst/>
          </a:prstGeom>
          <a:noFill/>
          <a:ln/>
        </p:spPr>
        <p:txBody>
          <a:bodyPr wrap="square" lIns="45720" tIns="45720" rIns="45720" bIns="45720" rtlCol="0" anchor="t">
            <a:spAutoFit/>
          </a:bodyPr>
          <a:lstStyle/>
          <a:p>
            <a:pPr marL="0" indent="0" algn="l">
              <a:lnSpc>
                <a:spcPct val="130000"/>
              </a:lnSpc>
              <a:buNone/>
            </a:pPr>
            <a:r>
              <a:rPr lang="en-US" sz="1400" dirty="0">
                <a:solidFill>
                  <a:srgbClr val="FFFFFF"/>
                </a:solidFill>
                <a:latin typeface="MiSans" pitchFamily="34" charset="0"/>
                <a:ea typeface="MiSans" pitchFamily="34" charset="-122"/>
                <a:cs typeface="MiSans" pitchFamily="34" charset="-120"/>
              </a:rPr>
              <a:t>Implement an A/B testing framework to evaluate different offer variants, ensuring data-driven optimization of retention strategies.</a:t>
            </a:r>
            <a:endParaRPr lang="en-US" sz="1600" dirty="0"/>
          </a:p>
        </p:txBody>
      </p:sp>
      <p:sp>
        <p:nvSpPr>
          <p:cNvPr id="18" name="Text 15"/>
          <p:cNvSpPr/>
          <p:nvPr/>
        </p:nvSpPr>
        <p:spPr>
          <a:xfrm>
            <a:off x="9526244" y="2408490"/>
            <a:ext cx="665096" cy="284559"/>
          </a:xfrm>
          <a:prstGeom prst="rect">
            <a:avLst/>
          </a:prstGeom>
          <a:noFill/>
          <a:ln/>
        </p:spPr>
        <p:txBody>
          <a:bodyPr wrap="square" lIns="0" tIns="0" rIns="0" bIns="0" rtlCol="0" anchor="t">
            <a:spAutoFit/>
          </a:bodyPr>
          <a:lstStyle/>
          <a:p>
            <a:pPr marL="0" indent="0" algn="ctr">
              <a:lnSpc>
                <a:spcPct val="100000"/>
              </a:lnSpc>
              <a:buNone/>
            </a:pPr>
            <a:r>
              <a:rPr lang="en-US" sz="1800" dirty="0">
                <a:solidFill>
                  <a:srgbClr val="FFFFFF"/>
                </a:solidFill>
                <a:latin typeface="MiSans" pitchFamily="34" charset="0"/>
                <a:ea typeface="MiSans" pitchFamily="34" charset="-122"/>
                <a:cs typeface="MiSans" pitchFamily="34" charset="-120"/>
              </a:rPr>
              <a:t>03</a:t>
            </a:r>
            <a:endParaRPr lang="en-US" sz="1600" dirty="0"/>
          </a:p>
        </p:txBody>
      </p:sp>
      <p:sp>
        <p:nvSpPr>
          <p:cNvPr id="19" name="Text 16"/>
          <p:cNvSpPr/>
          <p:nvPr/>
        </p:nvSpPr>
        <p:spPr>
          <a:xfrm>
            <a:off x="8114030" y="3430270"/>
            <a:ext cx="3841115" cy="700405"/>
          </a:xfrm>
          <a:prstGeom prst="rect">
            <a:avLst/>
          </a:prstGeom>
          <a:noFill/>
          <a:ln/>
        </p:spPr>
        <p:txBody>
          <a:bodyPr wrap="square" lIns="0" tIns="0" rIns="0" bIns="0" rtlCol="0" anchor="t"/>
          <a:lstStyle/>
          <a:p>
            <a:pPr marL="0" indent="0" algn="l">
              <a:lnSpc>
                <a:spcPct val="100000"/>
              </a:lnSpc>
              <a:buNone/>
            </a:pPr>
            <a:r>
              <a:rPr lang="en-US" sz="2000" dirty="0">
                <a:solidFill>
                  <a:srgbClr val="7EC9EB"/>
                </a:solidFill>
                <a:latin typeface="MiSans" pitchFamily="34" charset="0"/>
                <a:ea typeface="MiSans" pitchFamily="34" charset="-122"/>
                <a:cs typeface="MiSans" pitchFamily="34" charset="-120"/>
              </a:rPr>
              <a:t>Phase 3</a:t>
            </a:r>
            <a:endParaRPr lang="en-US" sz="1600" dirty="0"/>
          </a:p>
        </p:txBody>
      </p:sp>
      <p:sp>
        <p:nvSpPr>
          <p:cNvPr id="20" name="Text 17"/>
          <p:cNvSpPr/>
          <p:nvPr/>
        </p:nvSpPr>
        <p:spPr>
          <a:xfrm>
            <a:off x="8160385" y="3813175"/>
            <a:ext cx="3745230" cy="857647"/>
          </a:xfrm>
          <a:prstGeom prst="rect">
            <a:avLst/>
          </a:prstGeom>
          <a:noFill/>
          <a:ln/>
        </p:spPr>
        <p:txBody>
          <a:bodyPr wrap="square" lIns="45720" tIns="45720" rIns="45720" bIns="45720" rtlCol="0" anchor="t">
            <a:spAutoFit/>
          </a:bodyPr>
          <a:lstStyle/>
          <a:p>
            <a:pPr marL="0" indent="0" algn="l">
              <a:lnSpc>
                <a:spcPct val="130000"/>
              </a:lnSpc>
              <a:buNone/>
            </a:pPr>
            <a:r>
              <a:rPr lang="en-US" sz="1400" dirty="0">
                <a:solidFill>
                  <a:srgbClr val="FFFFFF"/>
                </a:solidFill>
                <a:latin typeface="MiSans" pitchFamily="34" charset="0"/>
                <a:ea typeface="MiSans" pitchFamily="34" charset="-122"/>
                <a:cs typeface="MiSans" pitchFamily="34" charset="-120"/>
              </a:rPr>
              <a:t>Expand the model to include upsell and cross-sell opportunities, further enhancing customer value and driving revenue growth.</a:t>
            </a:r>
            <a:endParaRPr lang="en-US" sz="1600"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7">
    <p:bg>
      <p:bgPr>
        <a:solidFill>
          <a:srgbClr val="0E1215"/>
        </a:solidFill>
        <a:effectLst/>
      </p:bgPr>
    </p:bg>
    <p:spTree>
      <p:nvGrpSpPr>
        <p:cNvPr id="1" name=""/>
        <p:cNvGrpSpPr/>
        <p:nvPr/>
      </p:nvGrpSpPr>
      <p:grpSpPr>
        <a:xfrm>
          <a:off x="0" y="0"/>
          <a:ext cx="0" cy="0"/>
          <a:chOff x="0" y="0"/>
          <a:chExt cx="0" cy="0"/>
        </a:xfrm>
      </p:grpSpPr>
      <p:pic>
        <p:nvPicPr>
          <p:cNvPr id="2" name="Image 0" descr="https://kimi-img.moonshot.cn/pub/slides/slides_tmpl/image/25-08-27-20:03:32-d2nf8518bjvh7rlj09b0.jpeg"/>
          <p:cNvPicPr>
            <a:picLocks noChangeAspect="1"/>
          </p:cNvPicPr>
          <p:nvPr/>
        </p:nvPicPr>
        <p:blipFill>
          <a:blip r:embed="rId3">
            <a:alphaModFix amt="60000"/>
          </a:blip>
          <a:srcRect l="8038" t="12855" b="10906"/>
          <a:stretch/>
        </p:blipFill>
        <p:spPr>
          <a:xfrm>
            <a:off x="0" y="2540"/>
            <a:ext cx="5466080" cy="6855460"/>
          </a:xfrm>
          <a:prstGeom prst="rect">
            <a:avLst/>
          </a:prstGeom>
        </p:spPr>
      </p:pic>
      <p:sp>
        <p:nvSpPr>
          <p:cNvPr id="3" name="Shape 0"/>
          <p:cNvSpPr/>
          <p:nvPr/>
        </p:nvSpPr>
        <p:spPr>
          <a:xfrm>
            <a:off x="-37465" y="-62865"/>
            <a:ext cx="5473700" cy="6913245"/>
          </a:xfrm>
          <a:prstGeom prst="roundRect">
            <a:avLst>
              <a:gd name="adj" fmla="val 0"/>
            </a:avLst>
          </a:prstGeom>
          <a:gradFill flip="none" rotWithShape="1">
            <a:gsLst>
              <a:gs pos="0">
                <a:srgbClr val="D4EDF8">
                  <a:alpha val="26000"/>
                </a:srgbClr>
              </a:gs>
              <a:gs pos="50000">
                <a:srgbClr val="28A4DE">
                  <a:alpha val="0"/>
                </a:srgbClr>
              </a:gs>
              <a:gs pos="100000">
                <a:srgbClr val="115372">
                  <a:alpha val="26000"/>
                </a:srgbClr>
              </a:gs>
            </a:gsLst>
            <a:lin ang="2700000" scaled="1"/>
          </a:gradFill>
          <a:ln/>
        </p:spPr>
      </p:sp>
      <p:sp>
        <p:nvSpPr>
          <p:cNvPr id="4" name="Text 1"/>
          <p:cNvSpPr/>
          <p:nvPr/>
        </p:nvSpPr>
        <p:spPr>
          <a:xfrm>
            <a:off x="-37465" y="-62865"/>
            <a:ext cx="5473700" cy="6913245"/>
          </a:xfrm>
          <a:prstGeom prst="rect">
            <a:avLst/>
          </a:prstGeom>
          <a:noFill/>
          <a:ln/>
        </p:spPr>
        <p:txBody>
          <a:bodyPr wrap="square" lIns="0" tIns="0" rIns="0" bIns="0" rtlCol="0" anchor="t"/>
          <a:lstStyle/>
          <a:p>
            <a:pPr marL="0" indent="0">
              <a:lnSpc>
                <a:spcPct val="100000"/>
              </a:lnSpc>
              <a:buNone/>
            </a:pPr>
            <a:endParaRPr lang="en-US" sz="1600" dirty="0"/>
          </a:p>
        </p:txBody>
      </p:sp>
      <p:pic>
        <p:nvPicPr>
          <p:cNvPr id="5" name="Image 1" descr="https://kimi-img.moonshot.cn/pub/slides/slides_tmpl/image/25-08-27-20:03:32-d2nf8518bjvh7rlj09ag.png"/>
          <p:cNvPicPr>
            <a:picLocks noChangeAspect="1"/>
          </p:cNvPicPr>
          <p:nvPr/>
        </p:nvPicPr>
        <p:blipFill>
          <a:blip r:embed="rId4"/>
          <a:stretch>
            <a:fillRect/>
          </a:stretch>
        </p:blipFill>
        <p:spPr>
          <a:xfrm>
            <a:off x="3031103" y="127000"/>
            <a:ext cx="7448551" cy="4927600"/>
          </a:xfrm>
          <a:prstGeom prst="rect">
            <a:avLst/>
          </a:prstGeom>
        </p:spPr>
      </p:pic>
      <p:pic>
        <p:nvPicPr>
          <p:cNvPr id="6" name="Image 2" descr="https://kimi-img.moonshot.cn/pub/slides/slides_tmpl/image/25-08-27-20:03:31-d2nf84p8bjvh7rlj0980.png"/>
          <p:cNvPicPr>
            <a:picLocks noChangeAspect="1"/>
          </p:cNvPicPr>
          <p:nvPr/>
        </p:nvPicPr>
        <p:blipFill>
          <a:blip r:embed="rId5"/>
          <a:stretch>
            <a:fillRect/>
          </a:stretch>
        </p:blipFill>
        <p:spPr>
          <a:xfrm rot="16200000">
            <a:off x="7743438" y="-306388"/>
            <a:ext cx="4338956" cy="4752341"/>
          </a:xfrm>
          <a:prstGeom prst="rect">
            <a:avLst/>
          </a:prstGeom>
        </p:spPr>
      </p:pic>
      <p:pic>
        <p:nvPicPr>
          <p:cNvPr id="7" name="Image 3" descr="https://kimi-img.moonshot.cn/pub/slides/slides_tmpl/image/25-08-27-20:03:31-d2nf84p8bjvh7rlj0980.png"/>
          <p:cNvPicPr>
            <a:picLocks noChangeAspect="1"/>
          </p:cNvPicPr>
          <p:nvPr/>
        </p:nvPicPr>
        <p:blipFill>
          <a:blip r:embed="rId5"/>
          <a:stretch>
            <a:fillRect/>
          </a:stretch>
        </p:blipFill>
        <p:spPr>
          <a:xfrm>
            <a:off x="7855198" y="2140267"/>
            <a:ext cx="4338956" cy="4752341"/>
          </a:xfrm>
          <a:prstGeom prst="rect">
            <a:avLst/>
          </a:prstGeom>
        </p:spPr>
      </p:pic>
      <p:sp>
        <p:nvSpPr>
          <p:cNvPr id="8" name="Shape 2"/>
          <p:cNvSpPr/>
          <p:nvPr/>
        </p:nvSpPr>
        <p:spPr>
          <a:xfrm rot="16200000">
            <a:off x="7122795" y="1765300"/>
            <a:ext cx="6875780" cy="3311525"/>
          </a:xfrm>
          <a:prstGeom prst="rect">
            <a:avLst/>
          </a:prstGeom>
          <a:solidFill>
            <a:srgbClr val="D3D8E0"/>
          </a:solidFill>
          <a:ln/>
        </p:spPr>
      </p:sp>
      <p:sp>
        <p:nvSpPr>
          <p:cNvPr id="9" name="Text 3"/>
          <p:cNvSpPr/>
          <p:nvPr/>
        </p:nvSpPr>
        <p:spPr>
          <a:xfrm rot="16200000">
            <a:off x="7122795" y="1765300"/>
            <a:ext cx="6875780" cy="3311525"/>
          </a:xfrm>
          <a:prstGeom prst="rect">
            <a:avLst/>
          </a:prstGeom>
          <a:noFill/>
          <a:ln/>
        </p:spPr>
        <p:txBody>
          <a:bodyPr wrap="square" lIns="0" tIns="0" rIns="0" bIns="0" rtlCol="0" anchor="t"/>
          <a:lstStyle/>
          <a:p>
            <a:pPr marL="0" indent="0">
              <a:lnSpc>
                <a:spcPct val="100000"/>
              </a:lnSpc>
              <a:buNone/>
            </a:pPr>
            <a:endParaRPr lang="en-US" sz="1600" dirty="0"/>
          </a:p>
        </p:txBody>
      </p:sp>
      <p:sp>
        <p:nvSpPr>
          <p:cNvPr id="10" name="Text 4"/>
          <p:cNvSpPr/>
          <p:nvPr/>
        </p:nvSpPr>
        <p:spPr>
          <a:xfrm>
            <a:off x="311785" y="1061085"/>
            <a:ext cx="4828540" cy="2112010"/>
          </a:xfrm>
          <a:prstGeom prst="rect">
            <a:avLst/>
          </a:prstGeom>
          <a:noFill/>
          <a:ln/>
        </p:spPr>
        <p:txBody>
          <a:bodyPr wrap="square" lIns="0" tIns="0" rIns="0" bIns="0" rtlCol="0" anchor="t"/>
          <a:lstStyle/>
          <a:p>
            <a:pPr marL="0" indent="0" algn="l">
              <a:lnSpc>
                <a:spcPct val="120000"/>
              </a:lnSpc>
              <a:buNone/>
            </a:pPr>
            <a:r>
              <a:rPr lang="en-US" sz="3200" dirty="0">
                <a:solidFill>
                  <a:srgbClr val="FFFFFF"/>
                </a:solidFill>
                <a:latin typeface="MiSans" pitchFamily="34" charset="0"/>
                <a:ea typeface="MiSans" pitchFamily="34" charset="-122"/>
                <a:cs typeface="MiSans" pitchFamily="34" charset="-120"/>
              </a:rPr>
              <a:t>Risk &amp; Compliance Check</a:t>
            </a:r>
            <a:endParaRPr lang="en-US" sz="1600" dirty="0"/>
          </a:p>
        </p:txBody>
      </p:sp>
      <p:sp>
        <p:nvSpPr>
          <p:cNvPr id="11" name="Text 5"/>
          <p:cNvSpPr/>
          <p:nvPr/>
        </p:nvSpPr>
        <p:spPr>
          <a:xfrm>
            <a:off x="5880735" y="1061085"/>
            <a:ext cx="2748280" cy="1310640"/>
          </a:xfrm>
          <a:prstGeom prst="rect">
            <a:avLst/>
          </a:prstGeom>
          <a:noFill/>
          <a:ln/>
        </p:spPr>
        <p:txBody>
          <a:bodyPr wrap="square" lIns="0" tIns="0" rIns="0" bIns="0" rtlCol="0" anchor="t"/>
          <a:lstStyle/>
          <a:p>
            <a:pPr marL="0" indent="0" algn="l">
              <a:lnSpc>
                <a:spcPct val="120000"/>
              </a:lnSpc>
              <a:buNone/>
            </a:pPr>
            <a:r>
              <a:rPr lang="en-US" sz="2000" dirty="0">
                <a:solidFill>
                  <a:srgbClr val="218EC1"/>
                </a:solidFill>
                <a:latin typeface="MiSans" pitchFamily="34" charset="0"/>
                <a:ea typeface="MiSans" pitchFamily="34" charset="-122"/>
                <a:cs typeface="MiSans" pitchFamily="34" charset="-120"/>
              </a:rPr>
              <a:t>Data Compliance</a:t>
            </a:r>
            <a:endParaRPr lang="en-US" sz="1600" dirty="0"/>
          </a:p>
        </p:txBody>
      </p:sp>
      <p:sp>
        <p:nvSpPr>
          <p:cNvPr id="12" name="Text 6"/>
          <p:cNvSpPr/>
          <p:nvPr/>
        </p:nvSpPr>
        <p:spPr>
          <a:xfrm>
            <a:off x="5763895" y="3161665"/>
            <a:ext cx="3046730" cy="1901825"/>
          </a:xfrm>
          <a:prstGeom prst="rect">
            <a:avLst/>
          </a:prstGeom>
          <a:noFill/>
          <a:ln/>
        </p:spPr>
        <p:txBody>
          <a:bodyPr wrap="square" lIns="0" tIns="0" rIns="0" bIns="0" rtlCol="0" anchor="t">
            <a:spAutoFit/>
          </a:bodyPr>
          <a:lstStyle/>
          <a:p>
            <a:pPr marL="0" indent="0" algn="l">
              <a:lnSpc>
                <a:spcPct val="130000"/>
              </a:lnSpc>
              <a:buNone/>
            </a:pPr>
            <a:r>
              <a:rPr lang="en-US" sz="1600" dirty="0">
                <a:solidFill>
                  <a:srgbClr val="FFFFFF"/>
                </a:solidFill>
                <a:latin typeface="MiSans" pitchFamily="34" charset="0"/>
                <a:ea typeface="MiSans" pitchFamily="34" charset="-122"/>
                <a:cs typeface="MiSans" pitchFamily="34" charset="-120"/>
              </a:rPr>
              <a:t>Ensure GDPR adherence on call data, anonymize identifiers, log model decisions for audit, and conduct bias testing across regions to prevent discriminatory treatment.</a:t>
            </a:r>
            <a:endParaRPr lang="en-US" sz="1600" dirty="0"/>
          </a:p>
        </p:txBody>
      </p:sp>
      <p:sp>
        <p:nvSpPr>
          <p:cNvPr id="13" name="Text 7"/>
          <p:cNvSpPr/>
          <p:nvPr/>
        </p:nvSpPr>
        <p:spPr>
          <a:xfrm>
            <a:off x="9145270" y="1061085"/>
            <a:ext cx="2748280" cy="1310640"/>
          </a:xfrm>
          <a:prstGeom prst="rect">
            <a:avLst/>
          </a:prstGeom>
          <a:noFill/>
          <a:ln/>
        </p:spPr>
        <p:txBody>
          <a:bodyPr wrap="square" lIns="0" tIns="0" rIns="0" bIns="0" rtlCol="0" anchor="t"/>
          <a:lstStyle/>
          <a:p>
            <a:pPr marL="0" indent="0" algn="l">
              <a:lnSpc>
                <a:spcPct val="120000"/>
              </a:lnSpc>
              <a:buNone/>
            </a:pPr>
            <a:r>
              <a:rPr lang="en-US" sz="2000" dirty="0">
                <a:solidFill>
                  <a:srgbClr val="218EC1"/>
                </a:solidFill>
                <a:latin typeface="MiSans" pitchFamily="34" charset="0"/>
                <a:ea typeface="MiSans" pitchFamily="34" charset="-122"/>
                <a:cs typeface="MiSans" pitchFamily="34" charset="-120"/>
              </a:rPr>
              <a:t>Governance Board</a:t>
            </a:r>
            <a:endParaRPr lang="en-US" sz="1600" dirty="0"/>
          </a:p>
        </p:txBody>
      </p:sp>
      <p:sp>
        <p:nvSpPr>
          <p:cNvPr id="14" name="Text 8"/>
          <p:cNvSpPr/>
          <p:nvPr/>
        </p:nvSpPr>
        <p:spPr>
          <a:xfrm>
            <a:off x="9028430" y="3161665"/>
            <a:ext cx="3046730" cy="1584722"/>
          </a:xfrm>
          <a:prstGeom prst="rect">
            <a:avLst/>
          </a:prstGeom>
          <a:noFill/>
          <a:ln/>
        </p:spPr>
        <p:txBody>
          <a:bodyPr wrap="square" lIns="0" tIns="0" rIns="0" bIns="0" rtlCol="0" anchor="t">
            <a:spAutoFit/>
          </a:bodyPr>
          <a:lstStyle/>
          <a:p>
            <a:pPr marL="0" indent="0" algn="l">
              <a:lnSpc>
                <a:spcPct val="130000"/>
              </a:lnSpc>
              <a:buNone/>
            </a:pPr>
            <a:r>
              <a:rPr lang="en-US" sz="1600" dirty="0">
                <a:solidFill>
                  <a:srgbClr val="000000"/>
                </a:solidFill>
                <a:latin typeface="MiSans" pitchFamily="34" charset="0"/>
                <a:ea typeface="MiSans" pitchFamily="34" charset="-122"/>
                <a:cs typeface="MiSans" pitchFamily="34" charset="-120"/>
              </a:rPr>
              <a:t>Establish a governance board to review threshold changes and offer fairness before full-scale rollout, ensuring ethical and compliant retention practices.</a:t>
            </a:r>
            <a:endParaRPr lang="en-US" sz="1600"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8">
    <p:bg>
      <p:bgPr>
        <a:solidFill>
          <a:srgbClr val="0E1215"/>
        </a:solidFill>
        <a:effectLst/>
      </p:bgPr>
    </p:bg>
    <p:spTree>
      <p:nvGrpSpPr>
        <p:cNvPr id="1" name=""/>
        <p:cNvGrpSpPr/>
        <p:nvPr/>
      </p:nvGrpSpPr>
      <p:grpSpPr>
        <a:xfrm>
          <a:off x="0" y="0"/>
          <a:ext cx="0" cy="0"/>
          <a:chOff x="0" y="0"/>
          <a:chExt cx="0" cy="0"/>
        </a:xfrm>
      </p:grpSpPr>
      <p:sp>
        <p:nvSpPr>
          <p:cNvPr id="2" name="Shape 0"/>
          <p:cNvSpPr/>
          <p:nvPr/>
        </p:nvSpPr>
        <p:spPr>
          <a:xfrm flipH="1" flipV="1">
            <a:off x="9243060" y="4307840"/>
            <a:ext cx="1858645" cy="1894205"/>
          </a:xfrm>
          <a:prstGeom prst="donut">
            <a:avLst>
              <a:gd name="adj" fmla="val 17842"/>
            </a:avLst>
          </a:prstGeom>
          <a:gradFill flip="none" rotWithShape="1">
            <a:gsLst>
              <a:gs pos="0">
                <a:srgbClr val="A4B6C2"/>
              </a:gs>
              <a:gs pos="81000">
                <a:srgbClr val="C5C9CE">
                  <a:alpha val="0"/>
                </a:srgbClr>
              </a:gs>
              <a:gs pos="100000">
                <a:srgbClr val="C5C9CE">
                  <a:alpha val="0"/>
                </a:srgbClr>
              </a:gs>
            </a:gsLst>
            <a:lin ang="2700000" scaled="1"/>
          </a:gradFill>
          <a:ln/>
        </p:spPr>
      </p:sp>
      <p:sp>
        <p:nvSpPr>
          <p:cNvPr id="3" name="Text 1"/>
          <p:cNvSpPr/>
          <p:nvPr/>
        </p:nvSpPr>
        <p:spPr>
          <a:xfrm>
            <a:off x="9243060" y="4307840"/>
            <a:ext cx="1858645" cy="1894205"/>
          </a:xfrm>
          <a:prstGeom prst="rect">
            <a:avLst/>
          </a:prstGeom>
          <a:noFill/>
          <a:ln/>
        </p:spPr>
        <p:txBody>
          <a:bodyPr wrap="square" lIns="0" tIns="0" rIns="0" bIns="0" rtlCol="0" anchor="t"/>
          <a:lstStyle/>
          <a:p>
            <a:pPr marL="0" indent="0">
              <a:lnSpc>
                <a:spcPct val="100000"/>
              </a:lnSpc>
              <a:buNone/>
            </a:pPr>
            <a:endParaRPr lang="en-US" sz="1600" dirty="0"/>
          </a:p>
        </p:txBody>
      </p:sp>
      <p:sp>
        <p:nvSpPr>
          <p:cNvPr id="4" name="Shape 2"/>
          <p:cNvSpPr/>
          <p:nvPr/>
        </p:nvSpPr>
        <p:spPr>
          <a:xfrm>
            <a:off x="6595110" y="787400"/>
            <a:ext cx="3042920" cy="3042920"/>
          </a:xfrm>
          <a:prstGeom prst="donut">
            <a:avLst/>
          </a:prstGeom>
          <a:gradFill flip="none" rotWithShape="1">
            <a:gsLst>
              <a:gs pos="0">
                <a:srgbClr val="A4B6C2"/>
              </a:gs>
              <a:gs pos="81000">
                <a:srgbClr val="C5C9CE">
                  <a:alpha val="0"/>
                </a:srgbClr>
              </a:gs>
              <a:gs pos="100000">
                <a:srgbClr val="C5C9CE">
                  <a:alpha val="0"/>
                </a:srgbClr>
              </a:gs>
            </a:gsLst>
            <a:lin ang="2700000" scaled="1"/>
          </a:gradFill>
          <a:ln/>
        </p:spPr>
      </p:sp>
      <p:sp>
        <p:nvSpPr>
          <p:cNvPr id="5" name="Text 3"/>
          <p:cNvSpPr/>
          <p:nvPr/>
        </p:nvSpPr>
        <p:spPr>
          <a:xfrm>
            <a:off x="6595110" y="787400"/>
            <a:ext cx="3042920" cy="3042920"/>
          </a:xfrm>
          <a:prstGeom prst="rect">
            <a:avLst/>
          </a:prstGeom>
          <a:noFill/>
          <a:ln/>
        </p:spPr>
        <p:txBody>
          <a:bodyPr wrap="square" lIns="0" tIns="0" rIns="0" bIns="0" rtlCol="0" anchor="t"/>
          <a:lstStyle/>
          <a:p>
            <a:pPr marL="0" indent="0">
              <a:lnSpc>
                <a:spcPct val="100000"/>
              </a:lnSpc>
              <a:buNone/>
            </a:pPr>
            <a:endParaRPr lang="en-US" sz="1600" dirty="0"/>
          </a:p>
        </p:txBody>
      </p:sp>
      <p:pic>
        <p:nvPicPr>
          <p:cNvPr id="6" name="Image 0" descr="https://kimi-img.moonshot.cn/pub/slides/slides_tmpl/image/25-08-27-20:03:31-d2nf84p8bjvh7rlj097g.png"/>
          <p:cNvPicPr>
            <a:picLocks noChangeAspect="1"/>
          </p:cNvPicPr>
          <p:nvPr/>
        </p:nvPicPr>
        <p:blipFill>
          <a:blip r:embed="rId3"/>
          <a:stretch>
            <a:fillRect/>
          </a:stretch>
        </p:blipFill>
        <p:spPr>
          <a:xfrm>
            <a:off x="7273290" y="1494788"/>
            <a:ext cx="3404235" cy="3862074"/>
          </a:xfrm>
          <a:prstGeom prst="rect">
            <a:avLst/>
          </a:prstGeom>
        </p:spPr>
      </p:pic>
      <p:sp>
        <p:nvSpPr>
          <p:cNvPr id="7" name="Text 4"/>
          <p:cNvSpPr/>
          <p:nvPr/>
        </p:nvSpPr>
        <p:spPr>
          <a:xfrm>
            <a:off x="6673296" y="746553"/>
            <a:ext cx="5051668" cy="284559"/>
          </a:xfrm>
          <a:prstGeom prst="rect">
            <a:avLst/>
          </a:prstGeom>
          <a:noFill/>
          <a:ln/>
        </p:spPr>
        <p:txBody>
          <a:bodyPr wrap="square" lIns="0" tIns="0" rIns="0" bIns="0" rtlCol="0" anchor="t">
            <a:spAutoFit/>
          </a:bodyPr>
          <a:lstStyle/>
          <a:p>
            <a:pPr marL="0" indent="0" algn="l">
              <a:lnSpc>
                <a:spcPct val="100000"/>
              </a:lnSpc>
              <a:buNone/>
            </a:pPr>
            <a:r>
              <a:rPr lang="en-US" sz="1800" dirty="0">
                <a:solidFill>
                  <a:srgbClr val="000000"/>
                </a:solidFill>
                <a:latin typeface="MiSans" pitchFamily="34" charset="0"/>
                <a:ea typeface="MiSans" pitchFamily="34" charset="-122"/>
                <a:cs typeface="MiSans" pitchFamily="34" charset="-120"/>
              </a:rPr>
              <a:t> </a:t>
            </a:r>
            <a:endParaRPr lang="en-US" sz="1600" dirty="0"/>
          </a:p>
        </p:txBody>
      </p:sp>
      <p:sp>
        <p:nvSpPr>
          <p:cNvPr id="8" name="Text 5"/>
          <p:cNvSpPr/>
          <p:nvPr/>
        </p:nvSpPr>
        <p:spPr>
          <a:xfrm>
            <a:off x="828040" y="1494790"/>
            <a:ext cx="5568950" cy="1702435"/>
          </a:xfrm>
          <a:prstGeom prst="rect">
            <a:avLst/>
          </a:prstGeom>
          <a:noFill/>
          <a:ln/>
        </p:spPr>
        <p:txBody>
          <a:bodyPr wrap="square" lIns="0" tIns="0" rIns="0" bIns="0" rtlCol="0" anchor="t"/>
          <a:lstStyle/>
          <a:p>
            <a:pPr marL="0" indent="0" algn="l">
              <a:lnSpc>
                <a:spcPct val="100000"/>
              </a:lnSpc>
              <a:buNone/>
            </a:pPr>
            <a:r>
              <a:rPr lang="en-US" sz="3200" dirty="0">
                <a:solidFill>
                  <a:srgbClr val="28A4DE"/>
                </a:solidFill>
                <a:latin typeface="MiSans" pitchFamily="34" charset="0"/>
                <a:ea typeface="MiSans" pitchFamily="34" charset="-122"/>
                <a:cs typeface="MiSans" pitchFamily="34" charset="-120"/>
              </a:rPr>
              <a:t>Executive Call to Action</a:t>
            </a:r>
            <a:endParaRPr lang="en-US" sz="1600" dirty="0"/>
          </a:p>
        </p:txBody>
      </p:sp>
      <p:sp>
        <p:nvSpPr>
          <p:cNvPr id="9" name="Text 6"/>
          <p:cNvSpPr/>
          <p:nvPr/>
        </p:nvSpPr>
        <p:spPr>
          <a:xfrm>
            <a:off x="828040" y="3213100"/>
            <a:ext cx="6368415" cy="720725"/>
          </a:xfrm>
          <a:prstGeom prst="rect">
            <a:avLst/>
          </a:prstGeom>
          <a:noFill/>
          <a:ln/>
        </p:spPr>
        <p:txBody>
          <a:bodyPr wrap="square" lIns="0" tIns="0" rIns="0" bIns="0" rtlCol="0" anchor="t"/>
          <a:lstStyle/>
          <a:p>
            <a:pPr marL="0" indent="0" algn="l">
              <a:lnSpc>
                <a:spcPct val="100000"/>
              </a:lnSpc>
              <a:buNone/>
            </a:pPr>
            <a:r>
              <a:rPr lang="en-US" sz="2400" dirty="0">
                <a:solidFill>
                  <a:srgbClr val="7EC9EB"/>
                </a:solidFill>
                <a:latin typeface="MiSans" pitchFamily="34" charset="0"/>
                <a:ea typeface="MiSans" pitchFamily="34" charset="-122"/>
                <a:cs typeface="MiSans" pitchFamily="34" charset="-120"/>
              </a:rPr>
              <a:t>Immediate Deployment</a:t>
            </a:r>
            <a:endParaRPr lang="en-US" sz="1600" dirty="0"/>
          </a:p>
        </p:txBody>
      </p:sp>
      <p:sp>
        <p:nvSpPr>
          <p:cNvPr id="10" name="Text 7"/>
          <p:cNvSpPr/>
          <p:nvPr/>
        </p:nvSpPr>
        <p:spPr>
          <a:xfrm>
            <a:off x="828040" y="3860800"/>
            <a:ext cx="5845175" cy="1965325"/>
          </a:xfrm>
          <a:prstGeom prst="rect">
            <a:avLst/>
          </a:prstGeom>
          <a:noFill/>
          <a:ln/>
        </p:spPr>
        <p:txBody>
          <a:bodyPr wrap="square" lIns="0" tIns="0" rIns="0" bIns="0" rtlCol="0" anchor="t"/>
          <a:lstStyle/>
          <a:p>
            <a:pPr marL="0" indent="0" algn="l">
              <a:lnSpc>
                <a:spcPct val="130000"/>
              </a:lnSpc>
              <a:buNone/>
            </a:pPr>
            <a:r>
              <a:rPr lang="en-US" sz="1600" dirty="0">
                <a:solidFill>
                  <a:srgbClr val="FFFFFF"/>
                </a:solidFill>
                <a:latin typeface="MiSans" pitchFamily="34" charset="0"/>
                <a:ea typeface="MiSans" pitchFamily="34" charset="-122"/>
                <a:cs typeface="MiSans" pitchFamily="34" charset="-120"/>
              </a:rPr>
              <a:t>Approve the immediate deployment of the XGBoost churn engine, fund targeted retention efforts, and mandate monthly reviews to track progress toward the 5 ppt churn reduction target.</a:t>
            </a:r>
            <a:endParaRPr lang="en-US" sz="1600"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9">
    <p:bg>
      <p:bgPr>
        <a:solidFill>
          <a:srgbClr val="0E1215"/>
        </a:solidFill>
        <a:effectLst/>
      </p:bgPr>
    </p:bg>
    <p:spTree>
      <p:nvGrpSpPr>
        <p:cNvPr id="1" name=""/>
        <p:cNvGrpSpPr/>
        <p:nvPr/>
      </p:nvGrpSpPr>
      <p:grpSpPr>
        <a:xfrm>
          <a:off x="0" y="0"/>
          <a:ext cx="0" cy="0"/>
          <a:chOff x="0" y="0"/>
          <a:chExt cx="0" cy="0"/>
        </a:xfrm>
      </p:grpSpPr>
      <p:sp>
        <p:nvSpPr>
          <p:cNvPr id="2" name="Shape 0"/>
          <p:cNvSpPr/>
          <p:nvPr/>
        </p:nvSpPr>
        <p:spPr>
          <a:xfrm>
            <a:off x="9768840" y="1196975"/>
            <a:ext cx="4304030" cy="4304030"/>
          </a:xfrm>
          <a:prstGeom prst="ellipse">
            <a:avLst/>
          </a:prstGeom>
          <a:solidFill>
            <a:srgbClr val="FFFFFF">
              <a:alpha val="5098"/>
            </a:srgbClr>
          </a:solidFill>
          <a:ln/>
        </p:spPr>
      </p:sp>
      <p:sp>
        <p:nvSpPr>
          <p:cNvPr id="3" name="Text 1"/>
          <p:cNvSpPr/>
          <p:nvPr/>
        </p:nvSpPr>
        <p:spPr>
          <a:xfrm>
            <a:off x="9768840" y="1196975"/>
            <a:ext cx="4304030" cy="4304030"/>
          </a:xfrm>
          <a:prstGeom prst="rect">
            <a:avLst/>
          </a:prstGeom>
          <a:noFill/>
          <a:ln/>
        </p:spPr>
        <p:txBody>
          <a:bodyPr wrap="square" lIns="0" tIns="0" rIns="0" bIns="0" rtlCol="0" anchor="t"/>
          <a:lstStyle/>
          <a:p>
            <a:pPr marL="0" indent="0">
              <a:lnSpc>
                <a:spcPct val="100000"/>
              </a:lnSpc>
              <a:buNone/>
            </a:pPr>
            <a:endParaRPr lang="en-US" sz="1600" dirty="0"/>
          </a:p>
        </p:txBody>
      </p:sp>
      <p:pic>
        <p:nvPicPr>
          <p:cNvPr id="4" name="Image 0" descr="https://kimi-img.moonshot.cn/pub/slides/slides_tmpl/image/25-08-27-20:03:34-d2nf85h8bjvh7rlj09eg.png"/>
          <p:cNvPicPr>
            <a:picLocks noChangeAspect="1"/>
          </p:cNvPicPr>
          <p:nvPr/>
        </p:nvPicPr>
        <p:blipFill>
          <a:blip r:embed="rId3"/>
          <a:srcRect t="2586" b="6812"/>
          <a:stretch/>
        </p:blipFill>
        <p:spPr>
          <a:xfrm>
            <a:off x="0" y="0"/>
            <a:ext cx="12214860" cy="6929120"/>
          </a:xfrm>
          <a:prstGeom prst="rect">
            <a:avLst/>
          </a:prstGeom>
        </p:spPr>
      </p:pic>
      <p:sp>
        <p:nvSpPr>
          <p:cNvPr id="5" name="Text 2"/>
          <p:cNvSpPr/>
          <p:nvPr/>
        </p:nvSpPr>
        <p:spPr>
          <a:xfrm>
            <a:off x="667633" y="864869"/>
            <a:ext cx="7772718" cy="2472134"/>
          </a:xfrm>
          <a:prstGeom prst="rect">
            <a:avLst/>
          </a:prstGeom>
          <a:noFill/>
          <a:ln/>
        </p:spPr>
        <p:txBody>
          <a:bodyPr wrap="square" lIns="0" tIns="0" rIns="0" bIns="0" rtlCol="0" anchor="t">
            <a:spAutoFit/>
          </a:bodyPr>
          <a:lstStyle/>
          <a:p>
            <a:pPr marL="0" indent="0" algn="l">
              <a:lnSpc>
                <a:spcPct val="100000"/>
              </a:lnSpc>
              <a:buNone/>
            </a:pPr>
            <a:r>
              <a:rPr lang="en-US" sz="8000" dirty="0">
                <a:solidFill>
                  <a:srgbClr val="FFFFFF"/>
                </a:solidFill>
                <a:latin typeface="MiSans" pitchFamily="34" charset="0"/>
                <a:ea typeface="MiSans" pitchFamily="34" charset="-122"/>
                <a:cs typeface="MiSans" pitchFamily="34" charset="-120"/>
              </a:rPr>
              <a:t>THANK</a:t>
            </a:r>
            <a:endParaRPr lang="en-US" sz="1600" dirty="0"/>
          </a:p>
          <a:p>
            <a:pPr marL="0" indent="0" algn="l">
              <a:lnSpc>
                <a:spcPct val="100000"/>
              </a:lnSpc>
              <a:buNone/>
            </a:pPr>
            <a:r>
              <a:rPr lang="en-US" sz="8000" dirty="0">
                <a:solidFill>
                  <a:srgbClr val="FFFFFF"/>
                </a:solidFill>
                <a:latin typeface="MiSans" pitchFamily="34" charset="0"/>
                <a:ea typeface="MiSans" pitchFamily="34" charset="-122"/>
                <a:cs typeface="MiSans" pitchFamily="34" charset="-120"/>
              </a:rPr>
              <a:t>YOU</a:t>
            </a:r>
            <a:endParaRPr lang="en-US" sz="1600" dirty="0"/>
          </a:p>
        </p:txBody>
      </p:sp>
      <p:sp>
        <p:nvSpPr>
          <p:cNvPr id="6" name="Text 3"/>
          <p:cNvSpPr/>
          <p:nvPr/>
        </p:nvSpPr>
        <p:spPr>
          <a:xfrm>
            <a:off x="823595" y="3873500"/>
            <a:ext cx="1902460" cy="240109"/>
          </a:xfrm>
          <a:prstGeom prst="rect">
            <a:avLst/>
          </a:prstGeom>
          <a:noFill/>
          <a:ln/>
        </p:spPr>
        <p:txBody>
          <a:bodyPr wrap="square" lIns="0" tIns="0" rIns="0" bIns="0" rtlCol="0" anchor="t">
            <a:spAutoFit/>
          </a:bodyPr>
          <a:lstStyle/>
          <a:p>
            <a:pPr marL="0" indent="0" algn="l">
              <a:lnSpc>
                <a:spcPct val="100000"/>
              </a:lnSpc>
              <a:buNone/>
            </a:pPr>
            <a:r>
              <a:rPr lang="en-US" sz="1400" dirty="0">
                <a:solidFill>
                  <a:srgbClr val="FFFFFF"/>
                </a:solidFill>
                <a:latin typeface="MiSans" pitchFamily="34" charset="0"/>
                <a:ea typeface="MiSans" pitchFamily="34" charset="-122"/>
                <a:cs typeface="MiSans" pitchFamily="34" charset="-120"/>
              </a:rPr>
              <a:t>Kimi AI</a:t>
            </a:r>
            <a:endParaRPr lang="en-US" sz="1600" dirty="0"/>
          </a:p>
        </p:txBody>
      </p:sp>
      <p:sp>
        <p:nvSpPr>
          <p:cNvPr id="7" name="Text 4"/>
          <p:cNvSpPr/>
          <p:nvPr/>
        </p:nvSpPr>
        <p:spPr>
          <a:xfrm>
            <a:off x="2274570" y="3873500"/>
            <a:ext cx="3075940" cy="240109"/>
          </a:xfrm>
          <a:prstGeom prst="rect">
            <a:avLst/>
          </a:prstGeom>
          <a:noFill/>
          <a:ln/>
        </p:spPr>
        <p:txBody>
          <a:bodyPr wrap="square" lIns="0" tIns="0" rIns="0" bIns="0" rtlCol="0" anchor="t">
            <a:spAutoFit/>
          </a:bodyPr>
          <a:lstStyle/>
          <a:p>
            <a:pPr marL="0" indent="0" algn="l">
              <a:lnSpc>
                <a:spcPct val="100000"/>
              </a:lnSpc>
              <a:buNone/>
            </a:pPr>
            <a:r>
              <a:rPr lang="en-US" sz="1400" dirty="0">
                <a:solidFill>
                  <a:srgbClr val="FFFFFF"/>
                </a:solidFill>
                <a:latin typeface="MiSans" pitchFamily="34" charset="0"/>
                <a:ea typeface="MiSans" pitchFamily="34" charset="-122"/>
                <a:cs typeface="MiSans" pitchFamily="34" charset="-120"/>
              </a:rPr>
              <a:t>2025/01/01</a:t>
            </a:r>
            <a:endParaRPr lang="en-US" sz="16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5">
    <p:bg>
      <p:bgPr>
        <a:solidFill>
          <a:srgbClr val="0E1215"/>
        </a:solidFill>
        <a:effectLst/>
      </p:bgPr>
    </p:bg>
    <p:spTree>
      <p:nvGrpSpPr>
        <p:cNvPr id="1" name=""/>
        <p:cNvGrpSpPr/>
        <p:nvPr/>
      </p:nvGrpSpPr>
      <p:grpSpPr>
        <a:xfrm>
          <a:off x="0" y="0"/>
          <a:ext cx="0" cy="0"/>
          <a:chOff x="0" y="0"/>
          <a:chExt cx="0" cy="0"/>
        </a:xfrm>
      </p:grpSpPr>
      <p:sp>
        <p:nvSpPr>
          <p:cNvPr id="2" name="Text 0"/>
          <p:cNvSpPr/>
          <p:nvPr/>
        </p:nvSpPr>
        <p:spPr>
          <a:xfrm>
            <a:off x="375285" y="2637155"/>
            <a:ext cx="3931920" cy="2281555"/>
          </a:xfrm>
          <a:prstGeom prst="rect">
            <a:avLst/>
          </a:prstGeom>
          <a:noFill/>
          <a:ln/>
        </p:spPr>
        <p:txBody>
          <a:bodyPr wrap="square" lIns="45720" tIns="45720" rIns="45720" bIns="45720" rtlCol="0" anchor="t"/>
          <a:lstStyle/>
          <a:p>
            <a:pPr marL="0" indent="0" algn="l">
              <a:lnSpc>
                <a:spcPct val="130000"/>
              </a:lnSpc>
              <a:buNone/>
            </a:pPr>
            <a:r>
              <a:rPr lang="en-US" sz="2800" dirty="0">
                <a:solidFill>
                  <a:srgbClr val="218EC1"/>
                </a:solidFill>
                <a:latin typeface="MiSans" pitchFamily="34" charset="0"/>
                <a:ea typeface="MiSans" pitchFamily="34" charset="-122"/>
                <a:cs typeface="MiSans" pitchFamily="34" charset="-120"/>
              </a:rPr>
              <a:t>Why Churn Bleeds Revenue</a:t>
            </a:r>
            <a:endParaRPr lang="en-US" sz="1600" dirty="0"/>
          </a:p>
        </p:txBody>
      </p:sp>
      <p:pic>
        <p:nvPicPr>
          <p:cNvPr id="3" name="Image 0" descr="https://kimi-img.moonshot.cn/pub/slides/slides_tmpl/image/25-08-27-20:03:33-d2nf8598bjvh7rlj09d0.png"/>
          <p:cNvPicPr>
            <a:picLocks noChangeAspect="1"/>
          </p:cNvPicPr>
          <p:nvPr/>
        </p:nvPicPr>
        <p:blipFill>
          <a:blip r:embed="rId3"/>
          <a:stretch>
            <a:fillRect/>
          </a:stretch>
        </p:blipFill>
        <p:spPr>
          <a:xfrm rot="20700000">
            <a:off x="701675" y="4720590"/>
            <a:ext cx="1534160" cy="1534160"/>
          </a:xfrm>
          <a:prstGeom prst="rect">
            <a:avLst/>
          </a:prstGeom>
        </p:spPr>
      </p:pic>
      <p:pic>
        <p:nvPicPr>
          <p:cNvPr id="4" name="Image 1" descr="https://kimi-img.moonshot.cn/pub/slides/slides_tmpl/image/25-08-27-20:03:33-d2nf8598bjvh7rlj09d0.png"/>
          <p:cNvPicPr>
            <a:picLocks noChangeAspect="1"/>
          </p:cNvPicPr>
          <p:nvPr/>
        </p:nvPicPr>
        <p:blipFill>
          <a:blip r:embed="rId3"/>
          <a:stretch>
            <a:fillRect/>
          </a:stretch>
        </p:blipFill>
        <p:spPr>
          <a:xfrm rot="900000">
            <a:off x="1675765" y="4004310"/>
            <a:ext cx="1032510" cy="1032510"/>
          </a:xfrm>
          <a:prstGeom prst="rect">
            <a:avLst/>
          </a:prstGeom>
        </p:spPr>
      </p:pic>
      <p:pic>
        <p:nvPicPr>
          <p:cNvPr id="5" name="Image 2" descr="https://kimi-img.moonshot.cn/pub/slides/slides_tmpl/image/25-08-27-20:03:33-d2nf8598bjvh7rlj09c0.jpeg"/>
          <p:cNvPicPr>
            <a:picLocks noChangeAspect="1"/>
          </p:cNvPicPr>
          <p:nvPr/>
        </p:nvPicPr>
        <p:blipFill>
          <a:blip r:embed="rId4"/>
          <a:srcRect t="20148" b="37137"/>
          <a:stretch/>
        </p:blipFill>
        <p:spPr>
          <a:xfrm>
            <a:off x="0" y="0"/>
            <a:ext cx="12192635" cy="2232025"/>
          </a:xfrm>
          <a:prstGeom prst="rect">
            <a:avLst/>
          </a:prstGeom>
        </p:spPr>
      </p:pic>
      <p:sp>
        <p:nvSpPr>
          <p:cNvPr id="6" name="Shape 1"/>
          <p:cNvSpPr/>
          <p:nvPr/>
        </p:nvSpPr>
        <p:spPr>
          <a:xfrm>
            <a:off x="-12065" y="5080"/>
            <a:ext cx="12216765" cy="2231390"/>
          </a:xfrm>
          <a:prstGeom prst="rect">
            <a:avLst/>
          </a:prstGeom>
          <a:gradFill flip="none" rotWithShape="1">
            <a:gsLst>
              <a:gs pos="0">
                <a:srgbClr val="D4EDF8">
                  <a:alpha val="26000"/>
                </a:srgbClr>
              </a:gs>
              <a:gs pos="50000">
                <a:srgbClr val="28A4DE">
                  <a:alpha val="0"/>
                </a:srgbClr>
              </a:gs>
              <a:gs pos="100000">
                <a:srgbClr val="115372">
                  <a:alpha val="26000"/>
                </a:srgbClr>
              </a:gs>
            </a:gsLst>
            <a:lin ang="2700000" scaled="1"/>
          </a:gradFill>
          <a:ln/>
        </p:spPr>
      </p:sp>
      <p:sp>
        <p:nvSpPr>
          <p:cNvPr id="7" name="Text 2"/>
          <p:cNvSpPr/>
          <p:nvPr/>
        </p:nvSpPr>
        <p:spPr>
          <a:xfrm>
            <a:off x="-12065" y="5080"/>
            <a:ext cx="12216765" cy="2231390"/>
          </a:xfrm>
          <a:prstGeom prst="rect">
            <a:avLst/>
          </a:prstGeom>
          <a:noFill/>
          <a:ln/>
        </p:spPr>
        <p:txBody>
          <a:bodyPr wrap="square" lIns="0" tIns="0" rIns="0" bIns="0" rtlCol="0" anchor="t"/>
          <a:lstStyle/>
          <a:p>
            <a:pPr marL="0" indent="0">
              <a:lnSpc>
                <a:spcPct val="100000"/>
              </a:lnSpc>
              <a:buNone/>
            </a:pPr>
            <a:endParaRPr lang="en-US" sz="1600" dirty="0"/>
          </a:p>
        </p:txBody>
      </p:sp>
      <p:sp>
        <p:nvSpPr>
          <p:cNvPr id="8" name="Text 3"/>
          <p:cNvSpPr/>
          <p:nvPr/>
        </p:nvSpPr>
        <p:spPr>
          <a:xfrm>
            <a:off x="4307205" y="2708275"/>
            <a:ext cx="2489200" cy="1717040"/>
          </a:xfrm>
          <a:prstGeom prst="rect">
            <a:avLst/>
          </a:prstGeom>
          <a:noFill/>
          <a:ln/>
        </p:spPr>
        <p:txBody>
          <a:bodyPr wrap="square" lIns="45720" tIns="45720" rIns="45720" bIns="45720" rtlCol="0" anchor="t"/>
          <a:lstStyle/>
          <a:p>
            <a:pPr marL="0" indent="0" algn="l">
              <a:lnSpc>
                <a:spcPct val="130000"/>
              </a:lnSpc>
              <a:buNone/>
            </a:pPr>
            <a:r>
              <a:rPr lang="en-US" sz="2000" dirty="0">
                <a:solidFill>
                  <a:srgbClr val="7EC9EB"/>
                </a:solidFill>
                <a:latin typeface="MiSans" pitchFamily="34" charset="0"/>
                <a:ea typeface="MiSans" pitchFamily="34" charset="-122"/>
                <a:cs typeface="MiSans" pitchFamily="34" charset="-120"/>
              </a:rPr>
              <a:t>Cost of Churn</a:t>
            </a:r>
            <a:endParaRPr lang="en-US" sz="1600" dirty="0"/>
          </a:p>
        </p:txBody>
      </p:sp>
      <p:sp>
        <p:nvSpPr>
          <p:cNvPr id="9" name="Text 4"/>
          <p:cNvSpPr/>
          <p:nvPr/>
        </p:nvSpPr>
        <p:spPr>
          <a:xfrm>
            <a:off x="6796405" y="2719070"/>
            <a:ext cx="5201285" cy="1584722"/>
          </a:xfrm>
          <a:prstGeom prst="rect">
            <a:avLst/>
          </a:prstGeom>
          <a:noFill/>
          <a:ln/>
        </p:spPr>
        <p:txBody>
          <a:bodyPr wrap="square" lIns="45720" tIns="45720" rIns="45720" bIns="45720" rtlCol="0" anchor="t">
            <a:spAutoFit/>
          </a:bodyPr>
          <a:lstStyle/>
          <a:p>
            <a:pPr marL="0" indent="0" algn="l">
              <a:lnSpc>
                <a:spcPct val="130000"/>
              </a:lnSpc>
              <a:buNone/>
            </a:pPr>
            <a:r>
              <a:rPr lang="en-US" sz="1600" dirty="0">
                <a:solidFill>
                  <a:srgbClr val="FFFFFF"/>
                </a:solidFill>
                <a:latin typeface="MiSans" pitchFamily="34" charset="0"/>
                <a:ea typeface="MiSans" pitchFamily="34" charset="-122"/>
                <a:cs typeface="MiSans" pitchFamily="34" charset="-120"/>
              </a:rPr>
              <a:t>Telecom churn costs companies significantly, with up to 25% annual customer loss. Acquiring new customers is five times more expensive than retaining existing ones, making churn prevention crucial for profitability.</a:t>
            </a:r>
            <a:endParaRPr lang="en-US" sz="1600" dirty="0"/>
          </a:p>
        </p:txBody>
      </p:sp>
      <p:sp>
        <p:nvSpPr>
          <p:cNvPr id="10" name="Text 5"/>
          <p:cNvSpPr/>
          <p:nvPr/>
        </p:nvSpPr>
        <p:spPr>
          <a:xfrm>
            <a:off x="4307205" y="4584065"/>
            <a:ext cx="2489200" cy="1717040"/>
          </a:xfrm>
          <a:prstGeom prst="rect">
            <a:avLst/>
          </a:prstGeom>
          <a:noFill/>
          <a:ln/>
        </p:spPr>
        <p:txBody>
          <a:bodyPr wrap="square" lIns="45720" tIns="45720" rIns="45720" bIns="45720" rtlCol="0" anchor="t"/>
          <a:lstStyle/>
          <a:p>
            <a:pPr marL="0" indent="0" algn="l">
              <a:lnSpc>
                <a:spcPct val="130000"/>
              </a:lnSpc>
              <a:buNone/>
            </a:pPr>
            <a:r>
              <a:rPr lang="en-US" sz="2000" dirty="0">
                <a:solidFill>
                  <a:srgbClr val="7EC9EB"/>
                </a:solidFill>
                <a:latin typeface="MiSans" pitchFamily="34" charset="0"/>
                <a:ea typeface="MiSans" pitchFamily="34" charset="-122"/>
                <a:cs typeface="MiSans" pitchFamily="34" charset="-120"/>
              </a:rPr>
              <a:t>Impact on KTL</a:t>
            </a:r>
            <a:endParaRPr lang="en-US" sz="1600" dirty="0"/>
          </a:p>
        </p:txBody>
      </p:sp>
      <p:sp>
        <p:nvSpPr>
          <p:cNvPr id="11" name="Text 6"/>
          <p:cNvSpPr/>
          <p:nvPr/>
        </p:nvSpPr>
        <p:spPr>
          <a:xfrm>
            <a:off x="6796405" y="4594860"/>
            <a:ext cx="5201285" cy="1584722"/>
          </a:xfrm>
          <a:prstGeom prst="rect">
            <a:avLst/>
          </a:prstGeom>
          <a:noFill/>
          <a:ln/>
        </p:spPr>
        <p:txBody>
          <a:bodyPr wrap="square" lIns="45720" tIns="45720" rIns="45720" bIns="45720" rtlCol="0" anchor="t">
            <a:spAutoFit/>
          </a:bodyPr>
          <a:lstStyle/>
          <a:p>
            <a:pPr marL="0" indent="0" algn="l">
              <a:lnSpc>
                <a:spcPct val="130000"/>
              </a:lnSpc>
              <a:buNone/>
            </a:pPr>
            <a:r>
              <a:rPr lang="en-US" sz="1600" dirty="0">
                <a:solidFill>
                  <a:srgbClr val="FFFFFF"/>
                </a:solidFill>
                <a:latin typeface="MiSans" pitchFamily="34" charset="0"/>
                <a:ea typeface="MiSans" pitchFamily="34" charset="-122"/>
                <a:cs typeface="MiSans" pitchFamily="34" charset="-120"/>
              </a:rPr>
              <a:t>KTL’s unchecked attrition erodes average revenue per user (ARPU) and inflates customer acquisition costs (CAC). Early identification of at-risk customers allows for targeted retention strategies, improving lifetime value and market share.</a:t>
            </a:r>
            <a:endParaRPr lang="en-US" sz="16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6">
    <p:bg>
      <p:bgPr>
        <a:solidFill>
          <a:srgbClr val="0E1215"/>
        </a:solidFill>
        <a:effectLst/>
      </p:bgPr>
    </p:bg>
    <p:spTree>
      <p:nvGrpSpPr>
        <p:cNvPr id="1" name=""/>
        <p:cNvGrpSpPr/>
        <p:nvPr/>
      </p:nvGrpSpPr>
      <p:grpSpPr>
        <a:xfrm>
          <a:off x="0" y="0"/>
          <a:ext cx="0" cy="0"/>
          <a:chOff x="0" y="0"/>
          <a:chExt cx="0" cy="0"/>
        </a:xfrm>
      </p:grpSpPr>
      <p:sp>
        <p:nvSpPr>
          <p:cNvPr id="2" name="Shape 0"/>
          <p:cNvSpPr/>
          <p:nvPr/>
        </p:nvSpPr>
        <p:spPr>
          <a:xfrm>
            <a:off x="4106545" y="1449705"/>
            <a:ext cx="7505700" cy="1700530"/>
          </a:xfrm>
          <a:prstGeom prst="roundRect">
            <a:avLst>
              <a:gd name="adj" fmla="val 4248"/>
            </a:avLst>
          </a:prstGeom>
          <a:gradFill flip="none" rotWithShape="1">
            <a:gsLst>
              <a:gs pos="0">
                <a:srgbClr val="788FA3">
                  <a:alpha val="39000"/>
                </a:srgbClr>
              </a:gs>
              <a:gs pos="22000">
                <a:srgbClr val="788FA3">
                  <a:alpha val="36000"/>
                </a:srgbClr>
              </a:gs>
              <a:gs pos="54000">
                <a:srgbClr val="788FA3">
                  <a:alpha val="7000"/>
                </a:srgbClr>
              </a:gs>
              <a:gs pos="100000">
                <a:srgbClr val="232322">
                  <a:alpha val="15000"/>
                </a:srgbClr>
              </a:gs>
            </a:gsLst>
            <a:lin ang="13500000" scaled="1"/>
          </a:gradFill>
          <a:ln w="6350">
            <a:solidFill>
              <a:srgbClr val="788FA3"/>
            </a:solidFill>
            <a:prstDash val="solid"/>
          </a:ln>
        </p:spPr>
      </p:sp>
      <p:sp>
        <p:nvSpPr>
          <p:cNvPr id="3" name="Text 1"/>
          <p:cNvSpPr/>
          <p:nvPr/>
        </p:nvSpPr>
        <p:spPr>
          <a:xfrm>
            <a:off x="4106545" y="1449705"/>
            <a:ext cx="7505700" cy="1700530"/>
          </a:xfrm>
          <a:prstGeom prst="rect">
            <a:avLst/>
          </a:prstGeom>
          <a:noFill/>
          <a:ln/>
        </p:spPr>
        <p:txBody>
          <a:bodyPr wrap="square" lIns="0" tIns="0" rIns="0" bIns="0" rtlCol="0" anchor="t"/>
          <a:lstStyle/>
          <a:p>
            <a:pPr marL="0" indent="0">
              <a:lnSpc>
                <a:spcPct val="100000"/>
              </a:lnSpc>
              <a:buNone/>
            </a:pPr>
            <a:endParaRPr lang="en-US" sz="1600" dirty="0"/>
          </a:p>
        </p:txBody>
      </p:sp>
      <p:pic>
        <p:nvPicPr>
          <p:cNvPr id="4" name="Image 0" descr="https://kimi-img.moonshot.cn/pub/slides/slides_tmpl/image/25-08-27-20:03:34-d2nf85h8bjvh7rlj09f0.jpg"/>
          <p:cNvPicPr>
            <a:picLocks noChangeAspect="1"/>
          </p:cNvPicPr>
          <p:nvPr/>
        </p:nvPicPr>
        <p:blipFill>
          <a:blip r:embed="rId3"/>
          <a:srcRect l="30741" t="4671" r="31441"/>
          <a:stretch/>
        </p:blipFill>
        <p:spPr>
          <a:xfrm>
            <a:off x="537845" y="1432560"/>
            <a:ext cx="3388360" cy="4804410"/>
          </a:xfrm>
          <a:prstGeom prst="rect">
            <a:avLst/>
          </a:prstGeom>
        </p:spPr>
      </p:pic>
      <p:sp>
        <p:nvSpPr>
          <p:cNvPr id="5" name="Shape 2"/>
          <p:cNvSpPr/>
          <p:nvPr/>
        </p:nvSpPr>
        <p:spPr>
          <a:xfrm>
            <a:off x="4189095" y="3265805"/>
            <a:ext cx="3619500" cy="2957195"/>
          </a:xfrm>
          <a:prstGeom prst="roundRect">
            <a:avLst>
              <a:gd name="adj" fmla="val 4248"/>
            </a:avLst>
          </a:prstGeom>
          <a:gradFill flip="none" rotWithShape="1">
            <a:gsLst>
              <a:gs pos="0">
                <a:srgbClr val="788FA3">
                  <a:alpha val="39000"/>
                </a:srgbClr>
              </a:gs>
              <a:gs pos="22000">
                <a:srgbClr val="788FA3">
                  <a:alpha val="36000"/>
                </a:srgbClr>
              </a:gs>
              <a:gs pos="54000">
                <a:srgbClr val="788FA3">
                  <a:alpha val="7000"/>
                </a:srgbClr>
              </a:gs>
              <a:gs pos="100000">
                <a:srgbClr val="232322">
                  <a:alpha val="15000"/>
                </a:srgbClr>
              </a:gs>
            </a:gsLst>
            <a:lin ang="13500000" scaled="1"/>
          </a:gradFill>
          <a:ln w="6350">
            <a:solidFill>
              <a:srgbClr val="788FA3"/>
            </a:solidFill>
            <a:prstDash val="solid"/>
          </a:ln>
        </p:spPr>
      </p:sp>
      <p:sp>
        <p:nvSpPr>
          <p:cNvPr id="6" name="Text 3"/>
          <p:cNvSpPr/>
          <p:nvPr/>
        </p:nvSpPr>
        <p:spPr>
          <a:xfrm>
            <a:off x="4189095" y="3265805"/>
            <a:ext cx="3619500" cy="2957195"/>
          </a:xfrm>
          <a:prstGeom prst="rect">
            <a:avLst/>
          </a:prstGeom>
          <a:noFill/>
          <a:ln/>
        </p:spPr>
        <p:txBody>
          <a:bodyPr wrap="square" lIns="0" tIns="0" rIns="0" bIns="0" rtlCol="0" anchor="t"/>
          <a:lstStyle/>
          <a:p>
            <a:pPr marL="0" indent="0">
              <a:lnSpc>
                <a:spcPct val="100000"/>
              </a:lnSpc>
              <a:buNone/>
            </a:pPr>
            <a:endParaRPr lang="en-US" sz="1600" dirty="0"/>
          </a:p>
        </p:txBody>
      </p:sp>
      <p:sp>
        <p:nvSpPr>
          <p:cNvPr id="7" name="Shape 4"/>
          <p:cNvSpPr/>
          <p:nvPr/>
        </p:nvSpPr>
        <p:spPr>
          <a:xfrm>
            <a:off x="7992745" y="3265805"/>
            <a:ext cx="3619500" cy="2957195"/>
          </a:xfrm>
          <a:prstGeom prst="roundRect">
            <a:avLst>
              <a:gd name="adj" fmla="val 4248"/>
            </a:avLst>
          </a:prstGeom>
          <a:gradFill flip="none" rotWithShape="1">
            <a:gsLst>
              <a:gs pos="0">
                <a:srgbClr val="788FA3">
                  <a:alpha val="39000"/>
                </a:srgbClr>
              </a:gs>
              <a:gs pos="22000">
                <a:srgbClr val="788FA3">
                  <a:alpha val="36000"/>
                </a:srgbClr>
              </a:gs>
              <a:gs pos="54000">
                <a:srgbClr val="788FA3">
                  <a:alpha val="7000"/>
                </a:srgbClr>
              </a:gs>
              <a:gs pos="100000">
                <a:srgbClr val="232322">
                  <a:alpha val="15000"/>
                </a:srgbClr>
              </a:gs>
            </a:gsLst>
            <a:lin ang="13500000" scaled="1"/>
          </a:gradFill>
          <a:ln w="6350">
            <a:solidFill>
              <a:srgbClr val="788FA3"/>
            </a:solidFill>
            <a:prstDash val="solid"/>
          </a:ln>
        </p:spPr>
      </p:sp>
      <p:sp>
        <p:nvSpPr>
          <p:cNvPr id="8" name="Text 5"/>
          <p:cNvSpPr/>
          <p:nvPr/>
        </p:nvSpPr>
        <p:spPr>
          <a:xfrm>
            <a:off x="7992745" y="3265805"/>
            <a:ext cx="3619500" cy="2957195"/>
          </a:xfrm>
          <a:prstGeom prst="rect">
            <a:avLst/>
          </a:prstGeom>
          <a:noFill/>
          <a:ln/>
        </p:spPr>
        <p:txBody>
          <a:bodyPr wrap="square" lIns="0" tIns="0" rIns="0" bIns="0" rtlCol="0" anchor="t"/>
          <a:lstStyle/>
          <a:p>
            <a:pPr marL="0" indent="0">
              <a:lnSpc>
                <a:spcPct val="100000"/>
              </a:lnSpc>
              <a:buNone/>
            </a:pPr>
            <a:endParaRPr lang="en-US" sz="1600" dirty="0"/>
          </a:p>
        </p:txBody>
      </p:sp>
      <p:sp>
        <p:nvSpPr>
          <p:cNvPr id="9" name="Shape 6"/>
          <p:cNvSpPr/>
          <p:nvPr/>
        </p:nvSpPr>
        <p:spPr>
          <a:xfrm>
            <a:off x="713105" y="403225"/>
            <a:ext cx="600710" cy="601980"/>
          </a:xfrm>
          <a:prstGeom prst="ellipse">
            <a:avLst/>
          </a:prstGeom>
          <a:gradFill flip="none" rotWithShape="1">
            <a:gsLst>
              <a:gs pos="0">
                <a:srgbClr val="28A4DE"/>
              </a:gs>
              <a:gs pos="81000">
                <a:srgbClr val="C5C9CE">
                  <a:alpha val="0"/>
                </a:srgbClr>
              </a:gs>
              <a:gs pos="100000">
                <a:srgbClr val="C5C9CE">
                  <a:alpha val="0"/>
                </a:srgbClr>
              </a:gs>
            </a:gsLst>
            <a:lin ang="2700000" scaled="1"/>
          </a:gradFill>
          <a:ln/>
        </p:spPr>
      </p:sp>
      <p:sp>
        <p:nvSpPr>
          <p:cNvPr id="10" name="Text 7"/>
          <p:cNvSpPr/>
          <p:nvPr/>
        </p:nvSpPr>
        <p:spPr>
          <a:xfrm>
            <a:off x="713105" y="403225"/>
            <a:ext cx="600710" cy="601980"/>
          </a:xfrm>
          <a:prstGeom prst="rect">
            <a:avLst/>
          </a:prstGeom>
          <a:noFill/>
          <a:ln/>
        </p:spPr>
        <p:txBody>
          <a:bodyPr wrap="square" lIns="45720" tIns="91440" rIns="91440" bIns="45720" rtlCol="0" anchor="ctr"/>
          <a:lstStyle/>
          <a:p>
            <a:pPr marL="0" indent="0">
              <a:lnSpc>
                <a:spcPct val="120000"/>
              </a:lnSpc>
              <a:buNone/>
            </a:pPr>
            <a:endParaRPr lang="en-US" sz="1600" dirty="0"/>
          </a:p>
        </p:txBody>
      </p:sp>
      <p:sp>
        <p:nvSpPr>
          <p:cNvPr id="11" name="Text 8"/>
          <p:cNvSpPr/>
          <p:nvPr/>
        </p:nvSpPr>
        <p:spPr>
          <a:xfrm>
            <a:off x="970280" y="514350"/>
            <a:ext cx="10520680" cy="658416"/>
          </a:xfrm>
          <a:prstGeom prst="rect">
            <a:avLst/>
          </a:prstGeom>
          <a:noFill/>
          <a:ln/>
        </p:spPr>
        <p:txBody>
          <a:bodyPr wrap="square" lIns="0" tIns="0" rIns="0" bIns="0" rtlCol="0" anchor="t">
            <a:spAutoFit/>
          </a:bodyPr>
          <a:lstStyle/>
          <a:p>
            <a:pPr marL="0" indent="0" algn="l">
              <a:lnSpc>
                <a:spcPct val="120000"/>
              </a:lnSpc>
              <a:buNone/>
            </a:pPr>
            <a:r>
              <a:rPr lang="en-US" sz="3600" dirty="0">
                <a:solidFill>
                  <a:srgbClr val="218EC1"/>
                </a:solidFill>
                <a:latin typeface="MiSans" pitchFamily="34" charset="0"/>
                <a:ea typeface="MiSans" pitchFamily="34" charset="-122"/>
                <a:cs typeface="MiSans" pitchFamily="34" charset="-120"/>
              </a:rPr>
              <a:t>Problem &amp; Project Mandate</a:t>
            </a:r>
            <a:endParaRPr lang="en-US" sz="1600" dirty="0"/>
          </a:p>
        </p:txBody>
      </p:sp>
      <p:sp>
        <p:nvSpPr>
          <p:cNvPr id="12" name="Text 9"/>
          <p:cNvSpPr/>
          <p:nvPr/>
        </p:nvSpPr>
        <p:spPr>
          <a:xfrm>
            <a:off x="4277995" y="1582420"/>
            <a:ext cx="7212330" cy="401955"/>
          </a:xfrm>
          <a:prstGeom prst="rect">
            <a:avLst/>
          </a:prstGeom>
          <a:noFill/>
          <a:ln/>
        </p:spPr>
        <p:txBody>
          <a:bodyPr wrap="square" lIns="45720" tIns="45720" rIns="45720" bIns="45720" rtlCol="0" anchor="t"/>
          <a:lstStyle/>
          <a:p>
            <a:pPr marL="0" indent="0" algn="l">
              <a:lnSpc>
                <a:spcPct val="100000"/>
              </a:lnSpc>
              <a:buNone/>
            </a:pPr>
            <a:r>
              <a:rPr lang="en-US" sz="2000" dirty="0">
                <a:solidFill>
                  <a:srgbClr val="7EC9EB"/>
                </a:solidFill>
                <a:latin typeface="MiSans" pitchFamily="34" charset="0"/>
                <a:ea typeface="MiSans" pitchFamily="34" charset="-122"/>
                <a:cs typeface="MiSans" pitchFamily="34" charset="-120"/>
              </a:rPr>
              <a:t>Current Challenge</a:t>
            </a:r>
            <a:endParaRPr lang="en-US" sz="1600" dirty="0"/>
          </a:p>
        </p:txBody>
      </p:sp>
      <p:sp>
        <p:nvSpPr>
          <p:cNvPr id="13" name="Text 10"/>
          <p:cNvSpPr/>
          <p:nvPr/>
        </p:nvSpPr>
        <p:spPr>
          <a:xfrm>
            <a:off x="4321810" y="2058670"/>
            <a:ext cx="7278370" cy="1259840"/>
          </a:xfrm>
          <a:prstGeom prst="rect">
            <a:avLst/>
          </a:prstGeom>
          <a:noFill/>
          <a:ln/>
        </p:spPr>
        <p:txBody>
          <a:bodyPr wrap="square" lIns="45720" tIns="45720" rIns="45720" bIns="45720" rtlCol="0" anchor="t"/>
          <a:lstStyle/>
          <a:p>
            <a:pPr marL="0" indent="0" algn="l">
              <a:lnSpc>
                <a:spcPct val="130000"/>
              </a:lnSpc>
              <a:buNone/>
            </a:pPr>
            <a:r>
              <a:rPr lang="en-US" sz="1400" dirty="0">
                <a:solidFill>
                  <a:srgbClr val="FFFFFF"/>
                </a:solidFill>
                <a:latin typeface="MiSans" pitchFamily="34" charset="0"/>
                <a:ea typeface="MiSans" pitchFamily="34" charset="-122"/>
                <a:cs typeface="MiSans" pitchFamily="34" charset="-120"/>
              </a:rPr>
              <a:t>KTL lacks the ability to predict which customers are likely to churn, resulting in broad marketing campaigns that waste resources on loyal customers while missing those at high risk of leaving.</a:t>
            </a:r>
            <a:endParaRPr lang="en-US" sz="1600" dirty="0"/>
          </a:p>
        </p:txBody>
      </p:sp>
      <p:sp>
        <p:nvSpPr>
          <p:cNvPr id="14" name="Text 11"/>
          <p:cNvSpPr/>
          <p:nvPr/>
        </p:nvSpPr>
        <p:spPr>
          <a:xfrm>
            <a:off x="4240530" y="3369310"/>
            <a:ext cx="3530600" cy="767715"/>
          </a:xfrm>
          <a:prstGeom prst="rect">
            <a:avLst/>
          </a:prstGeom>
          <a:noFill/>
          <a:ln/>
        </p:spPr>
        <p:txBody>
          <a:bodyPr wrap="square" lIns="45720" tIns="45720" rIns="45720" bIns="45720" rtlCol="0" anchor="ctr"/>
          <a:lstStyle/>
          <a:p>
            <a:pPr marL="0" indent="0" algn="l">
              <a:lnSpc>
                <a:spcPct val="100000"/>
              </a:lnSpc>
              <a:buNone/>
            </a:pPr>
            <a:r>
              <a:rPr lang="en-US" sz="1800" b="1" dirty="0">
                <a:solidFill>
                  <a:srgbClr val="7EC9EB"/>
                </a:solidFill>
                <a:latin typeface="MiSans" pitchFamily="34" charset="0"/>
                <a:ea typeface="MiSans" pitchFamily="34" charset="-122"/>
                <a:cs typeface="MiSans" pitchFamily="34" charset="-120"/>
              </a:rPr>
              <a:t>Project Goal</a:t>
            </a:r>
            <a:endParaRPr lang="en-US" sz="1600" dirty="0"/>
          </a:p>
        </p:txBody>
      </p:sp>
      <p:sp>
        <p:nvSpPr>
          <p:cNvPr id="15" name="Text 12"/>
          <p:cNvSpPr/>
          <p:nvPr/>
        </p:nvSpPr>
        <p:spPr>
          <a:xfrm>
            <a:off x="4225925" y="3975100"/>
            <a:ext cx="3538220" cy="2146300"/>
          </a:xfrm>
          <a:prstGeom prst="rect">
            <a:avLst/>
          </a:prstGeom>
          <a:noFill/>
          <a:ln/>
        </p:spPr>
        <p:txBody>
          <a:bodyPr wrap="square" lIns="45720" tIns="45720" rIns="45720" bIns="45720" rtlCol="0" anchor="t"/>
          <a:lstStyle/>
          <a:p>
            <a:pPr marL="0" indent="0" algn="l">
              <a:lnSpc>
                <a:spcPct val="130000"/>
              </a:lnSpc>
              <a:buNone/>
            </a:pPr>
            <a:r>
              <a:rPr lang="en-US" sz="1400" dirty="0">
                <a:solidFill>
                  <a:srgbClr val="FFFFFF"/>
                </a:solidFill>
                <a:latin typeface="MiSans" pitchFamily="34" charset="0"/>
                <a:ea typeface="MiSans" pitchFamily="34" charset="-122"/>
                <a:cs typeface="MiSans" pitchFamily="34" charset="-120"/>
              </a:rPr>
              <a:t>This project aims to build a predictive model that identifies customers with a high probability of churn, enabling targeted retention strategies and reducing customer acquisition costs.</a:t>
            </a:r>
            <a:endParaRPr lang="en-US" sz="1600" dirty="0"/>
          </a:p>
        </p:txBody>
      </p:sp>
      <p:sp>
        <p:nvSpPr>
          <p:cNvPr id="16" name="Text 13"/>
          <p:cNvSpPr/>
          <p:nvPr/>
        </p:nvSpPr>
        <p:spPr>
          <a:xfrm>
            <a:off x="8044180" y="3369310"/>
            <a:ext cx="3530600" cy="767715"/>
          </a:xfrm>
          <a:prstGeom prst="rect">
            <a:avLst/>
          </a:prstGeom>
          <a:noFill/>
          <a:ln/>
        </p:spPr>
        <p:txBody>
          <a:bodyPr wrap="square" lIns="45720" tIns="45720" rIns="45720" bIns="45720" rtlCol="0" anchor="ctr"/>
          <a:lstStyle/>
          <a:p>
            <a:pPr marL="0" indent="0" algn="l">
              <a:lnSpc>
                <a:spcPct val="100000"/>
              </a:lnSpc>
              <a:buNone/>
            </a:pPr>
            <a:r>
              <a:rPr lang="en-US" sz="1800" b="1" dirty="0">
                <a:solidFill>
                  <a:srgbClr val="7EC9EB"/>
                </a:solidFill>
                <a:latin typeface="MiSans" pitchFamily="34" charset="0"/>
                <a:ea typeface="MiSans" pitchFamily="34" charset="-122"/>
                <a:cs typeface="MiSans" pitchFamily="34" charset="-120"/>
              </a:rPr>
              <a:t>Expected Outcomes</a:t>
            </a:r>
            <a:endParaRPr lang="en-US" sz="1600" dirty="0"/>
          </a:p>
        </p:txBody>
      </p:sp>
      <p:sp>
        <p:nvSpPr>
          <p:cNvPr id="17" name="Text 14"/>
          <p:cNvSpPr/>
          <p:nvPr/>
        </p:nvSpPr>
        <p:spPr>
          <a:xfrm>
            <a:off x="8029575" y="3975100"/>
            <a:ext cx="3538220" cy="2146300"/>
          </a:xfrm>
          <a:prstGeom prst="rect">
            <a:avLst/>
          </a:prstGeom>
          <a:noFill/>
          <a:ln/>
        </p:spPr>
        <p:txBody>
          <a:bodyPr wrap="square" lIns="45720" tIns="45720" rIns="45720" bIns="45720" rtlCol="0" anchor="t"/>
          <a:lstStyle/>
          <a:p>
            <a:pPr marL="0" indent="0" algn="l">
              <a:lnSpc>
                <a:spcPct val="130000"/>
              </a:lnSpc>
              <a:buNone/>
            </a:pPr>
            <a:r>
              <a:rPr lang="en-US" sz="1400" dirty="0">
                <a:solidFill>
                  <a:srgbClr val="FFFFFF"/>
                </a:solidFill>
                <a:latin typeface="MiSans" pitchFamily="34" charset="0"/>
                <a:ea typeface="MiSans" pitchFamily="34" charset="-122"/>
                <a:cs typeface="MiSans" pitchFamily="34" charset="-120"/>
              </a:rPr>
              <a:t>By accurately predicting churn, KTL can optimize marketing spend, improve customer satisfaction, and gain actionable insights to enhance overall business performance.</a:t>
            </a:r>
            <a:endParaRPr lang="en-US" sz="16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7">
    <p:bg>
      <p:bgPr>
        <a:solidFill>
          <a:srgbClr val="0E1215"/>
        </a:solidFill>
        <a:effectLst/>
      </p:bgPr>
    </p:bg>
    <p:spTree>
      <p:nvGrpSpPr>
        <p:cNvPr id="1" name=""/>
        <p:cNvGrpSpPr/>
        <p:nvPr/>
      </p:nvGrpSpPr>
      <p:grpSpPr>
        <a:xfrm>
          <a:off x="0" y="0"/>
          <a:ext cx="0" cy="0"/>
          <a:chOff x="0" y="0"/>
          <a:chExt cx="0" cy="0"/>
        </a:xfrm>
      </p:grpSpPr>
      <p:pic>
        <p:nvPicPr>
          <p:cNvPr id="2" name="Image 0" descr="https://kimi-img.moonshot.cn/pub/slides/slides_tmpl/image/25-08-27-20:03:33-d2nf8598bjvh7rlj09bg.png"/>
          <p:cNvPicPr>
            <a:picLocks noChangeAspect="1"/>
          </p:cNvPicPr>
          <p:nvPr/>
        </p:nvPicPr>
        <p:blipFill>
          <a:blip r:embed="rId3"/>
          <a:srcRect l="8389" t="15000"/>
          <a:stretch/>
        </p:blipFill>
        <p:spPr>
          <a:xfrm>
            <a:off x="0" y="0"/>
            <a:ext cx="12193200" cy="6856575"/>
          </a:xfrm>
          <a:prstGeom prst="rect">
            <a:avLst/>
          </a:prstGeom>
        </p:spPr>
      </p:pic>
      <p:sp>
        <p:nvSpPr>
          <p:cNvPr id="3" name="Shape 0"/>
          <p:cNvSpPr/>
          <p:nvPr/>
        </p:nvSpPr>
        <p:spPr>
          <a:xfrm>
            <a:off x="9768840" y="1196975"/>
            <a:ext cx="4304030" cy="4304030"/>
          </a:xfrm>
          <a:prstGeom prst="ellipse">
            <a:avLst/>
          </a:prstGeom>
          <a:solidFill>
            <a:srgbClr val="FFFFFF">
              <a:alpha val="5098"/>
            </a:srgbClr>
          </a:solidFill>
          <a:ln/>
        </p:spPr>
      </p:sp>
      <p:sp>
        <p:nvSpPr>
          <p:cNvPr id="4" name="Text 1"/>
          <p:cNvSpPr/>
          <p:nvPr/>
        </p:nvSpPr>
        <p:spPr>
          <a:xfrm>
            <a:off x="9768840" y="1196975"/>
            <a:ext cx="4304030" cy="4304030"/>
          </a:xfrm>
          <a:prstGeom prst="rect">
            <a:avLst/>
          </a:prstGeom>
          <a:noFill/>
          <a:ln/>
        </p:spPr>
        <p:txBody>
          <a:bodyPr wrap="square" lIns="0" tIns="0" rIns="0" bIns="0" rtlCol="0" anchor="t"/>
          <a:lstStyle/>
          <a:p>
            <a:pPr marL="0" indent="0">
              <a:lnSpc>
                <a:spcPct val="100000"/>
              </a:lnSpc>
              <a:buNone/>
            </a:pPr>
            <a:endParaRPr lang="en-US" sz="1600" dirty="0"/>
          </a:p>
        </p:txBody>
      </p:sp>
      <p:sp>
        <p:nvSpPr>
          <p:cNvPr id="5" name="Text 2"/>
          <p:cNvSpPr/>
          <p:nvPr/>
        </p:nvSpPr>
        <p:spPr>
          <a:xfrm>
            <a:off x="1459230" y="2247900"/>
            <a:ext cx="1612900" cy="1098550"/>
          </a:xfrm>
          <a:prstGeom prst="rect">
            <a:avLst/>
          </a:prstGeom>
          <a:noFill/>
          <a:ln/>
        </p:spPr>
        <p:txBody>
          <a:bodyPr wrap="square" lIns="0" tIns="0" rIns="0" bIns="0" rtlCol="0" anchor="t"/>
          <a:lstStyle/>
          <a:p>
            <a:pPr marL="0" indent="0" algn="l">
              <a:lnSpc>
                <a:spcPct val="100000"/>
              </a:lnSpc>
              <a:buNone/>
            </a:pPr>
            <a:r>
              <a:rPr lang="en-US" sz="8000" dirty="0">
                <a:solidFill>
                  <a:srgbClr val="218EC1"/>
                </a:solidFill>
                <a:latin typeface="MiSans" pitchFamily="34" charset="0"/>
                <a:ea typeface="MiSans" pitchFamily="34" charset="-122"/>
                <a:cs typeface="MiSans" pitchFamily="34" charset="-120"/>
              </a:rPr>
              <a:t>02</a:t>
            </a:r>
            <a:endParaRPr lang="en-US" sz="1600" dirty="0"/>
          </a:p>
        </p:txBody>
      </p:sp>
      <p:sp>
        <p:nvSpPr>
          <p:cNvPr id="6" name="Text 3"/>
          <p:cNvSpPr/>
          <p:nvPr/>
        </p:nvSpPr>
        <p:spPr>
          <a:xfrm>
            <a:off x="1440180" y="3517900"/>
            <a:ext cx="9516745" cy="1183640"/>
          </a:xfrm>
          <a:prstGeom prst="rect">
            <a:avLst/>
          </a:prstGeom>
          <a:noFill/>
          <a:ln/>
        </p:spPr>
        <p:txBody>
          <a:bodyPr wrap="square" lIns="0" tIns="0" rIns="0" bIns="0" rtlCol="0" anchor="t"/>
          <a:lstStyle/>
          <a:p>
            <a:pPr marL="0" indent="0" algn="l">
              <a:lnSpc>
                <a:spcPct val="100000"/>
              </a:lnSpc>
              <a:buNone/>
            </a:pPr>
            <a:r>
              <a:rPr lang="en-US" sz="4400" dirty="0">
                <a:solidFill>
                  <a:srgbClr val="FFFFFF"/>
                </a:solidFill>
                <a:latin typeface="MiSans" pitchFamily="34" charset="0"/>
                <a:ea typeface="MiSans" pitchFamily="34" charset="-122"/>
                <a:cs typeface="MiSans" pitchFamily="34" charset="-120"/>
              </a:rPr>
              <a:t>Data Landscape</a:t>
            </a:r>
            <a:endParaRPr lang="en-US" sz="16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8">
    <p:bg>
      <p:bgPr>
        <a:solidFill>
          <a:srgbClr val="0E1215"/>
        </a:solidFill>
        <a:effectLst/>
      </p:bgPr>
    </p:bg>
    <p:spTree>
      <p:nvGrpSpPr>
        <p:cNvPr id="1" name=""/>
        <p:cNvGrpSpPr/>
        <p:nvPr/>
      </p:nvGrpSpPr>
      <p:grpSpPr>
        <a:xfrm>
          <a:off x="0" y="0"/>
          <a:ext cx="0" cy="0"/>
          <a:chOff x="0" y="0"/>
          <a:chExt cx="0" cy="0"/>
        </a:xfrm>
      </p:grpSpPr>
      <p:sp>
        <p:nvSpPr>
          <p:cNvPr id="2" name="Shape 0"/>
          <p:cNvSpPr/>
          <p:nvPr/>
        </p:nvSpPr>
        <p:spPr>
          <a:xfrm>
            <a:off x="420370" y="1716405"/>
            <a:ext cx="5551805" cy="1913890"/>
          </a:xfrm>
          <a:prstGeom prst="roundRect">
            <a:avLst>
              <a:gd name="adj" fmla="val 4433"/>
            </a:avLst>
          </a:prstGeom>
          <a:gradFill flip="none" rotWithShape="1">
            <a:gsLst>
              <a:gs pos="0">
                <a:srgbClr val="788FA3">
                  <a:alpha val="39000"/>
                </a:srgbClr>
              </a:gs>
              <a:gs pos="22000">
                <a:srgbClr val="788FA3">
                  <a:alpha val="36000"/>
                </a:srgbClr>
              </a:gs>
              <a:gs pos="54000">
                <a:srgbClr val="788FA3">
                  <a:alpha val="7000"/>
                </a:srgbClr>
              </a:gs>
              <a:gs pos="100000">
                <a:srgbClr val="232322">
                  <a:alpha val="15000"/>
                </a:srgbClr>
              </a:gs>
            </a:gsLst>
            <a:lin ang="13500000" scaled="1"/>
          </a:gradFill>
          <a:ln w="6350">
            <a:solidFill>
              <a:srgbClr val="788FA3"/>
            </a:solidFill>
            <a:prstDash val="solid"/>
          </a:ln>
        </p:spPr>
      </p:sp>
      <p:sp>
        <p:nvSpPr>
          <p:cNvPr id="3" name="Text 1"/>
          <p:cNvSpPr/>
          <p:nvPr/>
        </p:nvSpPr>
        <p:spPr>
          <a:xfrm>
            <a:off x="420370" y="1716405"/>
            <a:ext cx="5551805" cy="1913890"/>
          </a:xfrm>
          <a:prstGeom prst="rect">
            <a:avLst/>
          </a:prstGeom>
          <a:noFill/>
          <a:ln/>
        </p:spPr>
        <p:txBody>
          <a:bodyPr wrap="square" lIns="0" tIns="0" rIns="0" bIns="0" rtlCol="0" anchor="t"/>
          <a:lstStyle/>
          <a:p>
            <a:pPr marL="0" indent="0">
              <a:lnSpc>
                <a:spcPct val="100000"/>
              </a:lnSpc>
              <a:buNone/>
            </a:pPr>
            <a:endParaRPr lang="en-US" sz="1600" dirty="0"/>
          </a:p>
        </p:txBody>
      </p:sp>
      <p:sp>
        <p:nvSpPr>
          <p:cNvPr id="4" name="Shape 2"/>
          <p:cNvSpPr/>
          <p:nvPr/>
        </p:nvSpPr>
        <p:spPr>
          <a:xfrm>
            <a:off x="6166485" y="1716405"/>
            <a:ext cx="5551805" cy="1913890"/>
          </a:xfrm>
          <a:prstGeom prst="roundRect">
            <a:avLst>
              <a:gd name="adj" fmla="val 4433"/>
            </a:avLst>
          </a:prstGeom>
          <a:gradFill flip="none" rotWithShape="1">
            <a:gsLst>
              <a:gs pos="0">
                <a:srgbClr val="788FA3">
                  <a:alpha val="39000"/>
                </a:srgbClr>
              </a:gs>
              <a:gs pos="22000">
                <a:srgbClr val="788FA3">
                  <a:alpha val="36000"/>
                </a:srgbClr>
              </a:gs>
              <a:gs pos="54000">
                <a:srgbClr val="788FA3">
                  <a:alpha val="7000"/>
                </a:srgbClr>
              </a:gs>
              <a:gs pos="100000">
                <a:srgbClr val="232322">
                  <a:alpha val="15000"/>
                </a:srgbClr>
              </a:gs>
            </a:gsLst>
            <a:lin ang="13500000" scaled="1"/>
          </a:gradFill>
          <a:ln w="6350">
            <a:solidFill>
              <a:srgbClr val="788FA3"/>
            </a:solidFill>
            <a:prstDash val="solid"/>
          </a:ln>
        </p:spPr>
      </p:sp>
      <p:sp>
        <p:nvSpPr>
          <p:cNvPr id="5" name="Text 3"/>
          <p:cNvSpPr/>
          <p:nvPr/>
        </p:nvSpPr>
        <p:spPr>
          <a:xfrm>
            <a:off x="6166485" y="1716405"/>
            <a:ext cx="5551805" cy="1913890"/>
          </a:xfrm>
          <a:prstGeom prst="rect">
            <a:avLst/>
          </a:prstGeom>
          <a:noFill/>
          <a:ln/>
        </p:spPr>
        <p:txBody>
          <a:bodyPr wrap="square" lIns="0" tIns="0" rIns="0" bIns="0" rtlCol="0" anchor="t"/>
          <a:lstStyle/>
          <a:p>
            <a:pPr marL="0" indent="0">
              <a:lnSpc>
                <a:spcPct val="100000"/>
              </a:lnSpc>
              <a:buNone/>
            </a:pPr>
            <a:endParaRPr lang="en-US" sz="1600" dirty="0"/>
          </a:p>
        </p:txBody>
      </p:sp>
      <p:sp>
        <p:nvSpPr>
          <p:cNvPr id="6" name="Shape 4"/>
          <p:cNvSpPr/>
          <p:nvPr/>
        </p:nvSpPr>
        <p:spPr>
          <a:xfrm>
            <a:off x="420370" y="4012565"/>
            <a:ext cx="5551805" cy="1913890"/>
          </a:xfrm>
          <a:prstGeom prst="roundRect">
            <a:avLst>
              <a:gd name="adj" fmla="val 4433"/>
            </a:avLst>
          </a:prstGeom>
          <a:gradFill flip="none" rotWithShape="1">
            <a:gsLst>
              <a:gs pos="0">
                <a:srgbClr val="788FA3">
                  <a:alpha val="39000"/>
                </a:srgbClr>
              </a:gs>
              <a:gs pos="22000">
                <a:srgbClr val="788FA3">
                  <a:alpha val="36000"/>
                </a:srgbClr>
              </a:gs>
              <a:gs pos="54000">
                <a:srgbClr val="788FA3">
                  <a:alpha val="7000"/>
                </a:srgbClr>
              </a:gs>
              <a:gs pos="100000">
                <a:srgbClr val="232322">
                  <a:alpha val="15000"/>
                </a:srgbClr>
              </a:gs>
            </a:gsLst>
            <a:lin ang="13500000" scaled="1"/>
          </a:gradFill>
          <a:ln w="6350">
            <a:solidFill>
              <a:srgbClr val="788FA3"/>
            </a:solidFill>
            <a:prstDash val="solid"/>
          </a:ln>
        </p:spPr>
      </p:sp>
      <p:sp>
        <p:nvSpPr>
          <p:cNvPr id="7" name="Text 5"/>
          <p:cNvSpPr/>
          <p:nvPr/>
        </p:nvSpPr>
        <p:spPr>
          <a:xfrm>
            <a:off x="420370" y="4012565"/>
            <a:ext cx="5551805" cy="1913890"/>
          </a:xfrm>
          <a:prstGeom prst="rect">
            <a:avLst/>
          </a:prstGeom>
          <a:noFill/>
          <a:ln/>
        </p:spPr>
        <p:txBody>
          <a:bodyPr wrap="square" lIns="0" tIns="0" rIns="0" bIns="0" rtlCol="0" anchor="t"/>
          <a:lstStyle/>
          <a:p>
            <a:pPr marL="0" indent="0">
              <a:lnSpc>
                <a:spcPct val="100000"/>
              </a:lnSpc>
              <a:buNone/>
            </a:pPr>
            <a:endParaRPr lang="en-US" sz="1600" dirty="0"/>
          </a:p>
        </p:txBody>
      </p:sp>
      <p:sp>
        <p:nvSpPr>
          <p:cNvPr id="8" name="Shape 6"/>
          <p:cNvSpPr/>
          <p:nvPr/>
        </p:nvSpPr>
        <p:spPr>
          <a:xfrm>
            <a:off x="6166485" y="4012565"/>
            <a:ext cx="5551805" cy="1913890"/>
          </a:xfrm>
          <a:prstGeom prst="roundRect">
            <a:avLst>
              <a:gd name="adj" fmla="val 4433"/>
            </a:avLst>
          </a:prstGeom>
          <a:gradFill flip="none" rotWithShape="1">
            <a:gsLst>
              <a:gs pos="0">
                <a:srgbClr val="788FA3">
                  <a:alpha val="39000"/>
                </a:srgbClr>
              </a:gs>
              <a:gs pos="22000">
                <a:srgbClr val="788FA3">
                  <a:alpha val="36000"/>
                </a:srgbClr>
              </a:gs>
              <a:gs pos="54000">
                <a:srgbClr val="788FA3">
                  <a:alpha val="7000"/>
                </a:srgbClr>
              </a:gs>
              <a:gs pos="100000">
                <a:srgbClr val="232322">
                  <a:alpha val="15000"/>
                </a:srgbClr>
              </a:gs>
            </a:gsLst>
            <a:lin ang="13500000" scaled="1"/>
          </a:gradFill>
          <a:ln w="6350">
            <a:solidFill>
              <a:srgbClr val="788FA3"/>
            </a:solidFill>
            <a:prstDash val="solid"/>
          </a:ln>
        </p:spPr>
      </p:sp>
      <p:sp>
        <p:nvSpPr>
          <p:cNvPr id="9" name="Text 7"/>
          <p:cNvSpPr/>
          <p:nvPr/>
        </p:nvSpPr>
        <p:spPr>
          <a:xfrm>
            <a:off x="6166485" y="4012565"/>
            <a:ext cx="5551805" cy="1913890"/>
          </a:xfrm>
          <a:prstGeom prst="rect">
            <a:avLst/>
          </a:prstGeom>
          <a:noFill/>
          <a:ln/>
        </p:spPr>
        <p:txBody>
          <a:bodyPr wrap="square" lIns="0" tIns="0" rIns="0" bIns="0" rtlCol="0" anchor="t"/>
          <a:lstStyle/>
          <a:p>
            <a:pPr marL="0" indent="0">
              <a:lnSpc>
                <a:spcPct val="100000"/>
              </a:lnSpc>
              <a:buNone/>
            </a:pPr>
            <a:endParaRPr lang="en-US" sz="1600" dirty="0"/>
          </a:p>
        </p:txBody>
      </p:sp>
      <p:sp>
        <p:nvSpPr>
          <p:cNvPr id="10" name="Shape 8"/>
          <p:cNvSpPr/>
          <p:nvPr/>
        </p:nvSpPr>
        <p:spPr>
          <a:xfrm>
            <a:off x="713105" y="403225"/>
            <a:ext cx="600710" cy="601980"/>
          </a:xfrm>
          <a:prstGeom prst="ellipse">
            <a:avLst/>
          </a:prstGeom>
          <a:gradFill flip="none" rotWithShape="1">
            <a:gsLst>
              <a:gs pos="0">
                <a:srgbClr val="28A4DE"/>
              </a:gs>
              <a:gs pos="81000">
                <a:srgbClr val="C5C9CE">
                  <a:alpha val="0"/>
                </a:srgbClr>
              </a:gs>
              <a:gs pos="100000">
                <a:srgbClr val="C5C9CE">
                  <a:alpha val="0"/>
                </a:srgbClr>
              </a:gs>
            </a:gsLst>
            <a:lin ang="2700000" scaled="1"/>
          </a:gradFill>
          <a:ln/>
        </p:spPr>
      </p:sp>
      <p:sp>
        <p:nvSpPr>
          <p:cNvPr id="11" name="Text 9"/>
          <p:cNvSpPr/>
          <p:nvPr/>
        </p:nvSpPr>
        <p:spPr>
          <a:xfrm>
            <a:off x="713105" y="403225"/>
            <a:ext cx="600710" cy="601980"/>
          </a:xfrm>
          <a:prstGeom prst="rect">
            <a:avLst/>
          </a:prstGeom>
          <a:noFill/>
          <a:ln/>
        </p:spPr>
        <p:txBody>
          <a:bodyPr wrap="square" lIns="45720" tIns="91440" rIns="91440" bIns="45720" rtlCol="0" anchor="ctr"/>
          <a:lstStyle/>
          <a:p>
            <a:pPr marL="0" indent="0">
              <a:lnSpc>
                <a:spcPct val="120000"/>
              </a:lnSpc>
              <a:buNone/>
            </a:pPr>
            <a:endParaRPr lang="en-US" sz="1600" dirty="0"/>
          </a:p>
        </p:txBody>
      </p:sp>
      <p:sp>
        <p:nvSpPr>
          <p:cNvPr id="12" name="Text 10"/>
          <p:cNvSpPr/>
          <p:nvPr/>
        </p:nvSpPr>
        <p:spPr>
          <a:xfrm>
            <a:off x="970280" y="514350"/>
            <a:ext cx="10520680" cy="658416"/>
          </a:xfrm>
          <a:prstGeom prst="rect">
            <a:avLst/>
          </a:prstGeom>
          <a:noFill/>
          <a:ln/>
        </p:spPr>
        <p:txBody>
          <a:bodyPr wrap="square" lIns="0" tIns="0" rIns="0" bIns="0" rtlCol="0" anchor="t">
            <a:spAutoFit/>
          </a:bodyPr>
          <a:lstStyle/>
          <a:p>
            <a:pPr marL="0" indent="0" algn="l">
              <a:lnSpc>
                <a:spcPct val="120000"/>
              </a:lnSpc>
              <a:buNone/>
            </a:pPr>
            <a:r>
              <a:rPr lang="en-US" sz="3600" dirty="0">
                <a:solidFill>
                  <a:srgbClr val="218EC1"/>
                </a:solidFill>
                <a:latin typeface="MiSans" pitchFamily="34" charset="0"/>
                <a:ea typeface="MiSans" pitchFamily="34" charset="-122"/>
                <a:cs typeface="MiSans" pitchFamily="34" charset="-120"/>
              </a:rPr>
              <a:t>Dataset Anatomy &amp; Quality</a:t>
            </a:r>
            <a:endParaRPr lang="en-US" sz="1600" dirty="0"/>
          </a:p>
        </p:txBody>
      </p:sp>
      <p:sp>
        <p:nvSpPr>
          <p:cNvPr id="13" name="Text 11"/>
          <p:cNvSpPr/>
          <p:nvPr/>
        </p:nvSpPr>
        <p:spPr>
          <a:xfrm>
            <a:off x="714375" y="1908810"/>
            <a:ext cx="5083810" cy="368300"/>
          </a:xfrm>
          <a:prstGeom prst="rect">
            <a:avLst/>
          </a:prstGeom>
          <a:noFill/>
          <a:ln/>
        </p:spPr>
        <p:txBody>
          <a:bodyPr wrap="square" lIns="0" tIns="0" rIns="0" bIns="0" rtlCol="0" anchor="t">
            <a:spAutoFit/>
          </a:bodyPr>
          <a:lstStyle/>
          <a:p>
            <a:pPr marL="0" indent="0" algn="l">
              <a:lnSpc>
                <a:spcPct val="100000"/>
              </a:lnSpc>
              <a:buNone/>
            </a:pPr>
            <a:r>
              <a:rPr lang="en-US" sz="2400" dirty="0">
                <a:solidFill>
                  <a:srgbClr val="7EC9EB"/>
                </a:solidFill>
                <a:latin typeface="MiSans" pitchFamily="34" charset="0"/>
                <a:ea typeface="MiSans" pitchFamily="34" charset="-122"/>
                <a:cs typeface="MiSans" pitchFamily="34" charset="-120"/>
              </a:rPr>
              <a:t>Data Overview</a:t>
            </a:r>
            <a:endParaRPr lang="en-US" sz="1600" dirty="0"/>
          </a:p>
        </p:txBody>
      </p:sp>
      <p:sp>
        <p:nvSpPr>
          <p:cNvPr id="14" name="Text 12"/>
          <p:cNvSpPr/>
          <p:nvPr/>
        </p:nvSpPr>
        <p:spPr>
          <a:xfrm>
            <a:off x="709930" y="2359025"/>
            <a:ext cx="5093335" cy="1144270"/>
          </a:xfrm>
          <a:prstGeom prst="rect">
            <a:avLst/>
          </a:prstGeom>
          <a:noFill/>
          <a:ln/>
        </p:spPr>
        <p:txBody>
          <a:bodyPr wrap="square" lIns="0" tIns="0" rIns="0" bIns="0" rtlCol="0" anchor="t"/>
          <a:lstStyle/>
          <a:p>
            <a:pPr marL="0" indent="0" algn="l">
              <a:lnSpc>
                <a:spcPct val="130000"/>
              </a:lnSpc>
              <a:buNone/>
            </a:pPr>
            <a:r>
              <a:rPr lang="en-US" sz="1400" dirty="0">
                <a:solidFill>
                  <a:srgbClr val="FFFFFF"/>
                </a:solidFill>
                <a:latin typeface="MiSans" pitchFamily="34" charset="0"/>
                <a:ea typeface="MiSans" pitchFamily="34" charset="-122"/>
                <a:cs typeface="MiSans" pitchFamily="34" charset="-120"/>
              </a:rPr>
              <a:t>The dataset comprises 3,333 customer records with 21 attributes, including 16 numeric usage fields, 4 categorical plans, and a boolean churn target. It covers various aspects of customer behavior and service interactions.</a:t>
            </a:r>
            <a:endParaRPr lang="en-US" sz="1600" dirty="0"/>
          </a:p>
        </p:txBody>
      </p:sp>
      <p:sp>
        <p:nvSpPr>
          <p:cNvPr id="15" name="Text 13"/>
          <p:cNvSpPr/>
          <p:nvPr/>
        </p:nvSpPr>
        <p:spPr>
          <a:xfrm>
            <a:off x="718820" y="4188460"/>
            <a:ext cx="5083810" cy="368300"/>
          </a:xfrm>
          <a:prstGeom prst="rect">
            <a:avLst/>
          </a:prstGeom>
          <a:noFill/>
          <a:ln/>
        </p:spPr>
        <p:txBody>
          <a:bodyPr wrap="square" lIns="0" tIns="0" rIns="0" bIns="0" rtlCol="0" anchor="t">
            <a:spAutoFit/>
          </a:bodyPr>
          <a:lstStyle/>
          <a:p>
            <a:pPr marL="0" indent="0" algn="l">
              <a:lnSpc>
                <a:spcPct val="100000"/>
              </a:lnSpc>
              <a:buNone/>
            </a:pPr>
            <a:r>
              <a:rPr lang="en-US" sz="2400" dirty="0">
                <a:solidFill>
                  <a:srgbClr val="7EC9EB"/>
                </a:solidFill>
                <a:latin typeface="MiSans" pitchFamily="34" charset="0"/>
                <a:ea typeface="MiSans" pitchFamily="34" charset="-122"/>
                <a:cs typeface="MiSans" pitchFamily="34" charset="-120"/>
              </a:rPr>
              <a:t>Data Quality</a:t>
            </a:r>
            <a:endParaRPr lang="en-US" sz="1600" dirty="0"/>
          </a:p>
        </p:txBody>
      </p:sp>
      <p:sp>
        <p:nvSpPr>
          <p:cNvPr id="16" name="Text 14"/>
          <p:cNvSpPr/>
          <p:nvPr/>
        </p:nvSpPr>
        <p:spPr>
          <a:xfrm>
            <a:off x="714375" y="4638675"/>
            <a:ext cx="5093335" cy="1144270"/>
          </a:xfrm>
          <a:prstGeom prst="rect">
            <a:avLst/>
          </a:prstGeom>
          <a:noFill/>
          <a:ln/>
        </p:spPr>
        <p:txBody>
          <a:bodyPr wrap="square" lIns="0" tIns="0" rIns="0" bIns="0" rtlCol="0" anchor="t"/>
          <a:lstStyle/>
          <a:p>
            <a:pPr marL="0" indent="0" algn="l">
              <a:lnSpc>
                <a:spcPct val="130000"/>
              </a:lnSpc>
              <a:buNone/>
            </a:pPr>
            <a:r>
              <a:rPr lang="en-US" sz="1400" dirty="0">
                <a:solidFill>
                  <a:srgbClr val="FFFFFF"/>
                </a:solidFill>
                <a:latin typeface="MiSans" pitchFamily="34" charset="0"/>
                <a:ea typeface="MiSans" pitchFamily="34" charset="-122"/>
                <a:cs typeface="MiSans" pitchFamily="34" charset="-120"/>
              </a:rPr>
              <a:t>The dataset is clean, with zero missing values and no duplicates. This high quality ensures that no imputation is needed, making it ideal for robust predictive modeling.</a:t>
            </a:r>
            <a:endParaRPr lang="en-US" sz="1600" dirty="0"/>
          </a:p>
        </p:txBody>
      </p:sp>
      <p:sp>
        <p:nvSpPr>
          <p:cNvPr id="17" name="Text 15"/>
          <p:cNvSpPr/>
          <p:nvPr/>
        </p:nvSpPr>
        <p:spPr>
          <a:xfrm>
            <a:off x="6456045" y="1909445"/>
            <a:ext cx="5083810" cy="368300"/>
          </a:xfrm>
          <a:prstGeom prst="rect">
            <a:avLst/>
          </a:prstGeom>
          <a:noFill/>
          <a:ln/>
        </p:spPr>
        <p:txBody>
          <a:bodyPr wrap="square" lIns="0" tIns="0" rIns="0" bIns="0" rtlCol="0" anchor="t">
            <a:spAutoFit/>
          </a:bodyPr>
          <a:lstStyle/>
          <a:p>
            <a:pPr marL="0" indent="0" algn="l">
              <a:lnSpc>
                <a:spcPct val="100000"/>
              </a:lnSpc>
              <a:buNone/>
            </a:pPr>
            <a:r>
              <a:rPr lang="en-US" sz="2400" dirty="0">
                <a:solidFill>
                  <a:srgbClr val="7EC9EB"/>
                </a:solidFill>
                <a:latin typeface="MiSans" pitchFamily="34" charset="0"/>
                <a:ea typeface="MiSans" pitchFamily="34" charset="-122"/>
                <a:cs typeface="MiSans" pitchFamily="34" charset="-120"/>
              </a:rPr>
              <a:t>Relevance to Business</a:t>
            </a:r>
            <a:endParaRPr lang="en-US" sz="1600" dirty="0"/>
          </a:p>
        </p:txBody>
      </p:sp>
      <p:sp>
        <p:nvSpPr>
          <p:cNvPr id="18" name="Text 16"/>
          <p:cNvSpPr/>
          <p:nvPr/>
        </p:nvSpPr>
        <p:spPr>
          <a:xfrm>
            <a:off x="6456045" y="2359025"/>
            <a:ext cx="5083175" cy="1144270"/>
          </a:xfrm>
          <a:prstGeom prst="rect">
            <a:avLst/>
          </a:prstGeom>
          <a:noFill/>
          <a:ln/>
        </p:spPr>
        <p:txBody>
          <a:bodyPr wrap="square" lIns="0" tIns="0" rIns="0" bIns="0" rtlCol="0" anchor="t"/>
          <a:lstStyle/>
          <a:p>
            <a:pPr marL="0" indent="0" algn="l">
              <a:lnSpc>
                <a:spcPct val="130000"/>
              </a:lnSpc>
              <a:buNone/>
            </a:pPr>
            <a:r>
              <a:rPr lang="en-US" sz="1400" dirty="0">
                <a:solidFill>
                  <a:srgbClr val="FFFFFF"/>
                </a:solidFill>
                <a:latin typeface="MiSans" pitchFamily="34" charset="0"/>
                <a:ea typeface="MiSans" pitchFamily="34" charset="-122"/>
                <a:cs typeface="MiSans" pitchFamily="34" charset="-120"/>
              </a:rPr>
              <a:t>The dataset includes key features such as state, day/eve/night/international usage, charges, and service interactions, providing a comprehensive view of customer behavior and service engagement.</a:t>
            </a:r>
            <a:endParaRPr lang="en-US" sz="1600" dirty="0"/>
          </a:p>
        </p:txBody>
      </p:sp>
      <p:sp>
        <p:nvSpPr>
          <p:cNvPr id="19" name="Text 17"/>
          <p:cNvSpPr/>
          <p:nvPr/>
        </p:nvSpPr>
        <p:spPr>
          <a:xfrm>
            <a:off x="6469380" y="4189095"/>
            <a:ext cx="5083810" cy="368300"/>
          </a:xfrm>
          <a:prstGeom prst="rect">
            <a:avLst/>
          </a:prstGeom>
          <a:noFill/>
          <a:ln/>
        </p:spPr>
        <p:txBody>
          <a:bodyPr wrap="square" lIns="0" tIns="0" rIns="0" bIns="0" rtlCol="0" anchor="t">
            <a:spAutoFit/>
          </a:bodyPr>
          <a:lstStyle/>
          <a:p>
            <a:pPr marL="0" indent="0" algn="l">
              <a:lnSpc>
                <a:spcPct val="100000"/>
              </a:lnSpc>
              <a:buNone/>
            </a:pPr>
            <a:r>
              <a:rPr lang="en-US" sz="2400" dirty="0">
                <a:solidFill>
                  <a:srgbClr val="7EC9EB"/>
                </a:solidFill>
                <a:latin typeface="MiSans" pitchFamily="34" charset="0"/>
                <a:ea typeface="MiSans" pitchFamily="34" charset="-122"/>
                <a:cs typeface="MiSans" pitchFamily="34" charset="-120"/>
              </a:rPr>
              <a:t>Model Readiness</a:t>
            </a:r>
            <a:endParaRPr lang="en-US" sz="1600" dirty="0"/>
          </a:p>
        </p:txBody>
      </p:sp>
      <p:sp>
        <p:nvSpPr>
          <p:cNvPr id="20" name="Text 18"/>
          <p:cNvSpPr/>
          <p:nvPr/>
        </p:nvSpPr>
        <p:spPr>
          <a:xfrm>
            <a:off x="6478905" y="4638675"/>
            <a:ext cx="5083175" cy="1144270"/>
          </a:xfrm>
          <a:prstGeom prst="rect">
            <a:avLst/>
          </a:prstGeom>
          <a:noFill/>
          <a:ln/>
        </p:spPr>
        <p:txBody>
          <a:bodyPr wrap="square" lIns="0" tIns="0" rIns="0" bIns="0" rtlCol="0" anchor="t"/>
          <a:lstStyle/>
          <a:p>
            <a:pPr marL="0" indent="0" algn="l">
              <a:lnSpc>
                <a:spcPct val="130000"/>
              </a:lnSpc>
              <a:buNone/>
            </a:pPr>
            <a:r>
              <a:rPr lang="en-US" sz="1400" dirty="0">
                <a:solidFill>
                  <a:srgbClr val="FFFFFF"/>
                </a:solidFill>
                <a:latin typeface="MiSans" pitchFamily="34" charset="0"/>
                <a:ea typeface="MiSans" pitchFamily="34" charset="-122"/>
                <a:cs typeface="MiSans" pitchFamily="34" charset="-120"/>
              </a:rPr>
              <a:t>With its completeness and relevance, the dataset is ready for advanced modeling techniques without the need for extensive preprocessing, ensuring a smooth transition to predictive analytics.</a:t>
            </a:r>
            <a:endParaRPr lang="en-US" sz="16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9">
    <p:bg>
      <p:bgPr>
        <a:solidFill>
          <a:srgbClr val="0E1215"/>
        </a:solidFill>
        <a:effectLst/>
      </p:bgPr>
    </p:bg>
    <p:spTree>
      <p:nvGrpSpPr>
        <p:cNvPr id="1" name=""/>
        <p:cNvGrpSpPr/>
        <p:nvPr/>
      </p:nvGrpSpPr>
      <p:grpSpPr>
        <a:xfrm>
          <a:off x="0" y="0"/>
          <a:ext cx="0" cy="0"/>
          <a:chOff x="0" y="0"/>
          <a:chExt cx="0" cy="0"/>
        </a:xfrm>
      </p:grpSpPr>
      <p:sp>
        <p:nvSpPr>
          <p:cNvPr id="2" name="Text 0"/>
          <p:cNvSpPr/>
          <p:nvPr/>
        </p:nvSpPr>
        <p:spPr>
          <a:xfrm>
            <a:off x="991647" y="2192933"/>
            <a:ext cx="1217238" cy="1865312"/>
          </a:xfrm>
          <a:prstGeom prst="rect">
            <a:avLst/>
          </a:prstGeom>
          <a:noFill/>
          <a:ln/>
        </p:spPr>
        <p:txBody>
          <a:bodyPr wrap="square" lIns="0" tIns="0" rIns="0" bIns="0" rtlCol="0" anchor="t">
            <a:spAutoFit/>
          </a:bodyPr>
          <a:lstStyle/>
          <a:p>
            <a:pPr marL="0" indent="0" algn="l">
              <a:lnSpc>
                <a:spcPct val="100000"/>
              </a:lnSpc>
              <a:buNone/>
            </a:pPr>
            <a:r>
              <a:rPr lang="en-US" sz="12100" dirty="0">
                <a:solidFill>
                  <a:srgbClr val="FFFFFF"/>
                </a:solidFill>
                <a:latin typeface="MiSans" pitchFamily="34" charset="0"/>
                <a:ea typeface="MiSans" pitchFamily="34" charset="-122"/>
                <a:cs typeface="MiSans" pitchFamily="34" charset="-120"/>
              </a:rPr>
              <a:t>“</a:t>
            </a:r>
            <a:endParaRPr lang="en-US" sz="1600" dirty="0"/>
          </a:p>
        </p:txBody>
      </p:sp>
      <p:sp>
        <p:nvSpPr>
          <p:cNvPr id="3" name="Text 1"/>
          <p:cNvSpPr/>
          <p:nvPr/>
        </p:nvSpPr>
        <p:spPr>
          <a:xfrm rot="10800000">
            <a:off x="9416057" y="3750251"/>
            <a:ext cx="1217238" cy="1865312"/>
          </a:xfrm>
          <a:prstGeom prst="rect">
            <a:avLst/>
          </a:prstGeom>
          <a:noFill/>
          <a:ln/>
        </p:spPr>
        <p:txBody>
          <a:bodyPr wrap="square" lIns="0" tIns="0" rIns="0" bIns="0" rtlCol="0" anchor="t">
            <a:spAutoFit/>
          </a:bodyPr>
          <a:lstStyle/>
          <a:p>
            <a:pPr marL="0" indent="0" algn="l">
              <a:lnSpc>
                <a:spcPct val="100000"/>
              </a:lnSpc>
              <a:buNone/>
            </a:pPr>
            <a:r>
              <a:rPr lang="en-US" sz="12100" dirty="0">
                <a:solidFill>
                  <a:srgbClr val="FFFFFF"/>
                </a:solidFill>
                <a:latin typeface="MiSans" pitchFamily="34" charset="0"/>
                <a:ea typeface="MiSans" pitchFamily="34" charset="-122"/>
                <a:cs typeface="MiSans" pitchFamily="34" charset="-120"/>
              </a:rPr>
              <a:t>“</a:t>
            </a:r>
            <a:endParaRPr lang="en-US" sz="1600" dirty="0"/>
          </a:p>
        </p:txBody>
      </p:sp>
      <p:sp>
        <p:nvSpPr>
          <p:cNvPr id="4" name="Text 2"/>
          <p:cNvSpPr/>
          <p:nvPr/>
        </p:nvSpPr>
        <p:spPr>
          <a:xfrm>
            <a:off x="2237740" y="1917065"/>
            <a:ext cx="7680325" cy="699770"/>
          </a:xfrm>
          <a:prstGeom prst="rect">
            <a:avLst/>
          </a:prstGeom>
          <a:noFill/>
          <a:ln/>
        </p:spPr>
        <p:txBody>
          <a:bodyPr wrap="square" lIns="0" tIns="0" rIns="0" bIns="0" rtlCol="0" anchor="b"/>
          <a:lstStyle/>
          <a:p>
            <a:pPr marL="0" indent="0" algn="ctr">
              <a:lnSpc>
                <a:spcPct val="100000"/>
              </a:lnSpc>
              <a:buNone/>
            </a:pPr>
            <a:r>
              <a:rPr lang="en-US" sz="3600" dirty="0">
                <a:solidFill>
                  <a:srgbClr val="218EC1"/>
                </a:solidFill>
                <a:latin typeface="MiSans" pitchFamily="34" charset="0"/>
                <a:ea typeface="MiSans" pitchFamily="34" charset="-122"/>
                <a:cs typeface="MiSans" pitchFamily="34" charset="-120"/>
              </a:rPr>
              <a:t>Churn Distribution Snapshot</a:t>
            </a:r>
            <a:endParaRPr lang="en-US" sz="1600" dirty="0"/>
          </a:p>
        </p:txBody>
      </p:sp>
      <p:sp>
        <p:nvSpPr>
          <p:cNvPr id="5" name="Text 3"/>
          <p:cNvSpPr/>
          <p:nvPr/>
        </p:nvSpPr>
        <p:spPr>
          <a:xfrm>
            <a:off x="2237105" y="2853690"/>
            <a:ext cx="7680960" cy="838835"/>
          </a:xfrm>
          <a:prstGeom prst="rect">
            <a:avLst/>
          </a:prstGeom>
          <a:noFill/>
          <a:ln/>
        </p:spPr>
        <p:txBody>
          <a:bodyPr wrap="square" lIns="0" tIns="0" rIns="0" bIns="0" rtlCol="0" anchor="t"/>
          <a:lstStyle/>
          <a:p>
            <a:pPr marL="0" indent="0" algn="ctr">
              <a:lnSpc>
                <a:spcPct val="100000"/>
              </a:lnSpc>
              <a:buNone/>
            </a:pPr>
            <a:r>
              <a:rPr lang="en-US" sz="2400" dirty="0">
                <a:solidFill>
                  <a:srgbClr val="7EC9EB"/>
                </a:solidFill>
                <a:latin typeface="MiSans" pitchFamily="34" charset="0"/>
                <a:ea typeface="MiSans" pitchFamily="34" charset="-122"/>
                <a:cs typeface="MiSans" pitchFamily="34" charset="-120"/>
              </a:rPr>
              <a:t>Churn Rate</a:t>
            </a:r>
            <a:endParaRPr lang="en-US" sz="1600" dirty="0"/>
          </a:p>
        </p:txBody>
      </p:sp>
      <p:sp>
        <p:nvSpPr>
          <p:cNvPr id="6" name="Text 4"/>
          <p:cNvSpPr/>
          <p:nvPr/>
        </p:nvSpPr>
        <p:spPr>
          <a:xfrm>
            <a:off x="2237105" y="3520440"/>
            <a:ext cx="7681595" cy="1532255"/>
          </a:xfrm>
          <a:prstGeom prst="rect">
            <a:avLst/>
          </a:prstGeom>
          <a:noFill/>
          <a:ln/>
        </p:spPr>
        <p:txBody>
          <a:bodyPr wrap="square" lIns="0" tIns="0" rIns="0" bIns="0" rtlCol="0" anchor="t"/>
          <a:lstStyle/>
          <a:p>
            <a:pPr marL="0" indent="0" algn="l">
              <a:lnSpc>
                <a:spcPct val="130000"/>
              </a:lnSpc>
              <a:buNone/>
            </a:pPr>
            <a:r>
              <a:rPr lang="en-US" sz="1800" dirty="0">
                <a:solidFill>
                  <a:srgbClr val="FFFFFF">
                    <a:alpha val="80000"/>
                  </a:srgbClr>
                </a:solidFill>
                <a:latin typeface="MiSans" pitchFamily="34" charset="0"/>
                <a:ea typeface="MiSans" pitchFamily="34" charset="-122"/>
                <a:cs typeface="MiSans" pitchFamily="34" charset="-120"/>
              </a:rPr>
              <a:t>The dataset reveals a churn rate of 14.5%, creating an 85:15 class imbalance. This imbalance highlights the need for targeted interventions and sets a baseline retention rate of 85.5% for the predictive model to surpass.</a:t>
            </a:r>
            <a:endParaRPr lang="en-US" sz="16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10">
    <p:bg>
      <p:bgPr>
        <a:solidFill>
          <a:srgbClr val="0E1215"/>
        </a:solidFill>
        <a:effectLst/>
      </p:bgPr>
    </p:bg>
    <p:spTree>
      <p:nvGrpSpPr>
        <p:cNvPr id="1" name=""/>
        <p:cNvGrpSpPr/>
        <p:nvPr/>
      </p:nvGrpSpPr>
      <p:grpSpPr>
        <a:xfrm>
          <a:off x="0" y="0"/>
          <a:ext cx="0" cy="0"/>
          <a:chOff x="0" y="0"/>
          <a:chExt cx="0" cy="0"/>
        </a:xfrm>
      </p:grpSpPr>
      <p:pic>
        <p:nvPicPr>
          <p:cNvPr id="2" name="Image 0" descr="https://kimi-img.moonshot.cn/pub/slides/slides_tmpl/image/25-08-27-20:03:33-d2nf8598bjvh7rlj09bg.png"/>
          <p:cNvPicPr>
            <a:picLocks noChangeAspect="1"/>
          </p:cNvPicPr>
          <p:nvPr/>
        </p:nvPicPr>
        <p:blipFill>
          <a:blip r:embed="rId3"/>
          <a:srcRect l="8389" t="15000"/>
          <a:stretch/>
        </p:blipFill>
        <p:spPr>
          <a:xfrm>
            <a:off x="0" y="0"/>
            <a:ext cx="12193200" cy="6856575"/>
          </a:xfrm>
          <a:prstGeom prst="rect">
            <a:avLst/>
          </a:prstGeom>
        </p:spPr>
      </p:pic>
      <p:sp>
        <p:nvSpPr>
          <p:cNvPr id="3" name="Shape 0"/>
          <p:cNvSpPr/>
          <p:nvPr/>
        </p:nvSpPr>
        <p:spPr>
          <a:xfrm>
            <a:off x="9768840" y="1196975"/>
            <a:ext cx="4304030" cy="4304030"/>
          </a:xfrm>
          <a:prstGeom prst="ellipse">
            <a:avLst/>
          </a:prstGeom>
          <a:solidFill>
            <a:srgbClr val="FFFFFF">
              <a:alpha val="5098"/>
            </a:srgbClr>
          </a:solidFill>
          <a:ln/>
        </p:spPr>
      </p:sp>
      <p:sp>
        <p:nvSpPr>
          <p:cNvPr id="4" name="Text 1"/>
          <p:cNvSpPr/>
          <p:nvPr/>
        </p:nvSpPr>
        <p:spPr>
          <a:xfrm>
            <a:off x="9768840" y="1196975"/>
            <a:ext cx="4304030" cy="4304030"/>
          </a:xfrm>
          <a:prstGeom prst="rect">
            <a:avLst/>
          </a:prstGeom>
          <a:noFill/>
          <a:ln/>
        </p:spPr>
        <p:txBody>
          <a:bodyPr wrap="square" lIns="0" tIns="0" rIns="0" bIns="0" rtlCol="0" anchor="t"/>
          <a:lstStyle/>
          <a:p>
            <a:pPr marL="0" indent="0">
              <a:lnSpc>
                <a:spcPct val="100000"/>
              </a:lnSpc>
              <a:buNone/>
            </a:pPr>
            <a:endParaRPr lang="en-US" sz="1600" dirty="0"/>
          </a:p>
        </p:txBody>
      </p:sp>
      <p:sp>
        <p:nvSpPr>
          <p:cNvPr id="5" name="Text 2"/>
          <p:cNvSpPr/>
          <p:nvPr/>
        </p:nvSpPr>
        <p:spPr>
          <a:xfrm>
            <a:off x="1459230" y="2247900"/>
            <a:ext cx="1612900" cy="1098550"/>
          </a:xfrm>
          <a:prstGeom prst="rect">
            <a:avLst/>
          </a:prstGeom>
          <a:noFill/>
          <a:ln/>
        </p:spPr>
        <p:txBody>
          <a:bodyPr wrap="square" lIns="0" tIns="0" rIns="0" bIns="0" rtlCol="0" anchor="t"/>
          <a:lstStyle/>
          <a:p>
            <a:pPr marL="0" indent="0" algn="l">
              <a:lnSpc>
                <a:spcPct val="100000"/>
              </a:lnSpc>
              <a:buNone/>
            </a:pPr>
            <a:r>
              <a:rPr lang="en-US" sz="8000" dirty="0">
                <a:solidFill>
                  <a:srgbClr val="218EC1"/>
                </a:solidFill>
                <a:latin typeface="MiSans" pitchFamily="34" charset="0"/>
                <a:ea typeface="MiSans" pitchFamily="34" charset="-122"/>
                <a:cs typeface="MiSans" pitchFamily="34" charset="-120"/>
              </a:rPr>
              <a:t>03</a:t>
            </a:r>
            <a:endParaRPr lang="en-US" sz="1600" dirty="0"/>
          </a:p>
        </p:txBody>
      </p:sp>
      <p:sp>
        <p:nvSpPr>
          <p:cNvPr id="6" name="Text 3"/>
          <p:cNvSpPr/>
          <p:nvPr/>
        </p:nvSpPr>
        <p:spPr>
          <a:xfrm>
            <a:off x="1440180" y="3517900"/>
            <a:ext cx="9516745" cy="1183640"/>
          </a:xfrm>
          <a:prstGeom prst="rect">
            <a:avLst/>
          </a:prstGeom>
          <a:noFill/>
          <a:ln/>
        </p:spPr>
        <p:txBody>
          <a:bodyPr wrap="square" lIns="0" tIns="0" rIns="0" bIns="0" rtlCol="0" anchor="t"/>
          <a:lstStyle/>
          <a:p>
            <a:pPr marL="0" indent="0" algn="l">
              <a:lnSpc>
                <a:spcPct val="100000"/>
              </a:lnSpc>
              <a:buNone/>
            </a:pPr>
            <a:r>
              <a:rPr lang="en-US" sz="4400" dirty="0">
                <a:solidFill>
                  <a:srgbClr val="FFFFFF"/>
                </a:solidFill>
                <a:latin typeface="MiSans" pitchFamily="34" charset="0"/>
                <a:ea typeface="MiSans" pitchFamily="34" charset="-122"/>
                <a:cs typeface="MiSans" pitchFamily="34" charset="-120"/>
              </a:rPr>
              <a:t>Insight Discovery</a:t>
            </a:r>
            <a:endParaRPr lang="en-US" sz="16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11">
    <p:bg>
      <p:bgPr>
        <a:solidFill>
          <a:srgbClr val="0E1215"/>
        </a:solidFill>
        <a:effectLst/>
      </p:bgPr>
    </p:bg>
    <p:spTree>
      <p:nvGrpSpPr>
        <p:cNvPr id="1" name=""/>
        <p:cNvGrpSpPr/>
        <p:nvPr/>
      </p:nvGrpSpPr>
      <p:grpSpPr>
        <a:xfrm>
          <a:off x="0" y="0"/>
          <a:ext cx="0" cy="0"/>
          <a:chOff x="0" y="0"/>
          <a:chExt cx="0" cy="0"/>
        </a:xfrm>
      </p:grpSpPr>
      <p:sp>
        <p:nvSpPr>
          <p:cNvPr id="2" name="Shape 0"/>
          <p:cNvSpPr/>
          <p:nvPr/>
        </p:nvSpPr>
        <p:spPr>
          <a:xfrm rot="5400000">
            <a:off x="-1348105" y="100965"/>
            <a:ext cx="6858000" cy="6656070"/>
          </a:xfrm>
          <a:prstGeom prst="round2SameRect">
            <a:avLst>
              <a:gd name="adj1" fmla="val 50000"/>
              <a:gd name="adj2" fmla="val 0"/>
            </a:avLst>
          </a:prstGeom>
          <a:gradFill flip="none" rotWithShape="1">
            <a:gsLst>
              <a:gs pos="0">
                <a:srgbClr val="28A4DE">
                  <a:alpha val="9000"/>
                </a:srgbClr>
              </a:gs>
              <a:gs pos="54000">
                <a:srgbClr val="28A4DE">
                  <a:alpha val="9000"/>
                </a:srgbClr>
              </a:gs>
              <a:gs pos="100000">
                <a:srgbClr val="232322">
                  <a:alpha val="0"/>
                </a:srgbClr>
              </a:gs>
            </a:gsLst>
            <a:lin ang="13500000" scaled="1"/>
          </a:gradFill>
          <a:ln/>
        </p:spPr>
      </p:sp>
      <p:sp>
        <p:nvSpPr>
          <p:cNvPr id="3" name="Text 1"/>
          <p:cNvSpPr/>
          <p:nvPr/>
        </p:nvSpPr>
        <p:spPr>
          <a:xfrm rot="5400000">
            <a:off x="-1348105" y="100965"/>
            <a:ext cx="6858000" cy="6656070"/>
          </a:xfrm>
          <a:prstGeom prst="rect">
            <a:avLst/>
          </a:prstGeom>
          <a:noFill/>
          <a:ln/>
        </p:spPr>
        <p:txBody>
          <a:bodyPr wrap="square" lIns="0" tIns="0" rIns="0" bIns="0" rtlCol="0" anchor="t"/>
          <a:lstStyle/>
          <a:p>
            <a:pPr marL="0" indent="0">
              <a:lnSpc>
                <a:spcPct val="100000"/>
              </a:lnSpc>
              <a:buNone/>
            </a:pPr>
            <a:endParaRPr lang="en-US" sz="1600" dirty="0"/>
          </a:p>
        </p:txBody>
      </p:sp>
      <p:pic>
        <p:nvPicPr>
          <p:cNvPr id="4" name="Image 0" descr="https://kimi-img.moonshot.cn/pub/slides/slides_tmpl/image/25-08-27-20:03:34-d2nf85h8bjvh7rlj09fg.png"/>
          <p:cNvPicPr>
            <a:picLocks noChangeAspect="1"/>
          </p:cNvPicPr>
          <p:nvPr/>
        </p:nvPicPr>
        <p:blipFill>
          <a:blip r:embed="rId3">
            <a:alphaModFix amt="20000"/>
          </a:blip>
          <a:stretch>
            <a:fillRect/>
          </a:stretch>
        </p:blipFill>
        <p:spPr>
          <a:xfrm>
            <a:off x="0" y="13335"/>
            <a:ext cx="5393055" cy="6858000"/>
          </a:xfrm>
          <a:prstGeom prst="rect">
            <a:avLst/>
          </a:prstGeom>
        </p:spPr>
      </p:pic>
      <p:sp>
        <p:nvSpPr>
          <p:cNvPr id="5" name="Text 2"/>
          <p:cNvSpPr/>
          <p:nvPr/>
        </p:nvSpPr>
        <p:spPr>
          <a:xfrm>
            <a:off x="338455" y="2871470"/>
            <a:ext cx="5575300" cy="911225"/>
          </a:xfrm>
          <a:prstGeom prst="rect">
            <a:avLst/>
          </a:prstGeom>
          <a:noFill/>
          <a:ln/>
        </p:spPr>
        <p:txBody>
          <a:bodyPr wrap="square" lIns="45720" tIns="45720" rIns="45720" bIns="45720" rtlCol="0" anchor="t"/>
          <a:lstStyle/>
          <a:p>
            <a:pPr marL="0" indent="0" algn="l">
              <a:lnSpc>
                <a:spcPct val="100000"/>
              </a:lnSpc>
              <a:buNone/>
            </a:pPr>
            <a:r>
              <a:rPr lang="en-US" sz="2800" b="1" dirty="0">
                <a:solidFill>
                  <a:srgbClr val="218EC1"/>
                </a:solidFill>
                <a:latin typeface="MiSans" pitchFamily="34" charset="0"/>
                <a:ea typeface="MiSans" pitchFamily="34" charset="-122"/>
                <a:cs typeface="MiSans" pitchFamily="34" charset="-120"/>
              </a:rPr>
              <a:t>Usage Patterns Drive Flight</a:t>
            </a:r>
            <a:endParaRPr lang="en-US" sz="1600" dirty="0"/>
          </a:p>
        </p:txBody>
      </p:sp>
      <p:sp>
        <p:nvSpPr>
          <p:cNvPr id="6" name="Text 3"/>
          <p:cNvSpPr/>
          <p:nvPr/>
        </p:nvSpPr>
        <p:spPr>
          <a:xfrm>
            <a:off x="5371465" y="715010"/>
            <a:ext cx="5916930" cy="368300"/>
          </a:xfrm>
          <a:prstGeom prst="rect">
            <a:avLst/>
          </a:prstGeom>
          <a:noFill/>
          <a:ln/>
        </p:spPr>
        <p:txBody>
          <a:bodyPr wrap="square" lIns="45720" tIns="45720" rIns="45720" bIns="45720" rtlCol="0" anchor="t">
            <a:spAutoFit/>
          </a:bodyPr>
          <a:lstStyle/>
          <a:p>
            <a:pPr marL="0" indent="0" algn="l">
              <a:lnSpc>
                <a:spcPct val="100000"/>
              </a:lnSpc>
              <a:buNone/>
            </a:pPr>
            <a:r>
              <a:rPr lang="en-US" sz="2400" dirty="0">
                <a:solidFill>
                  <a:srgbClr val="7EC9EB"/>
                </a:solidFill>
                <a:latin typeface="MiSans" pitchFamily="34" charset="0"/>
                <a:ea typeface="MiSans" pitchFamily="34" charset="-122"/>
                <a:cs typeface="MiSans" pitchFamily="34" charset="-120"/>
              </a:rPr>
              <a:t>Heavy Daytime Usage</a:t>
            </a:r>
            <a:endParaRPr lang="en-US" sz="1600" dirty="0"/>
          </a:p>
        </p:txBody>
      </p:sp>
      <p:sp>
        <p:nvSpPr>
          <p:cNvPr id="7" name="Text 4"/>
          <p:cNvSpPr/>
          <p:nvPr/>
        </p:nvSpPr>
        <p:spPr>
          <a:xfrm>
            <a:off x="5372100" y="1125220"/>
            <a:ext cx="5905500" cy="1485900"/>
          </a:xfrm>
          <a:prstGeom prst="rect">
            <a:avLst/>
          </a:prstGeom>
          <a:noFill/>
          <a:ln/>
        </p:spPr>
        <p:txBody>
          <a:bodyPr wrap="square" lIns="45720" tIns="45720" rIns="45720" bIns="45720" rtlCol="0" anchor="t"/>
          <a:lstStyle/>
          <a:p>
            <a:pPr marL="0" indent="0" algn="l">
              <a:lnSpc>
                <a:spcPct val="130000"/>
              </a:lnSpc>
              <a:buNone/>
            </a:pPr>
            <a:r>
              <a:rPr lang="en-US" sz="1400" dirty="0">
                <a:solidFill>
                  <a:srgbClr val="FFFFFF"/>
                </a:solidFill>
                <a:latin typeface="MiSans" pitchFamily="34" charset="0"/>
                <a:ea typeface="MiSans" pitchFamily="34" charset="-122"/>
                <a:cs typeface="MiSans" pitchFamily="34" charset="-120"/>
              </a:rPr>
              <a:t>Customers with high daytime usage, exceeding 200 minutes and facing $35+ charges, are more likely to churn. This indicates that pricing sensitivity is a significant factor in customer attrition.</a:t>
            </a:r>
            <a:endParaRPr lang="en-US" sz="1600" dirty="0"/>
          </a:p>
        </p:txBody>
      </p:sp>
      <p:sp>
        <p:nvSpPr>
          <p:cNvPr id="8" name="Text 5"/>
          <p:cNvSpPr/>
          <p:nvPr/>
        </p:nvSpPr>
        <p:spPr>
          <a:xfrm>
            <a:off x="6096000" y="2703830"/>
            <a:ext cx="5916930" cy="368300"/>
          </a:xfrm>
          <a:prstGeom prst="rect">
            <a:avLst/>
          </a:prstGeom>
          <a:noFill/>
          <a:ln/>
        </p:spPr>
        <p:txBody>
          <a:bodyPr wrap="square" lIns="45720" tIns="45720" rIns="45720" bIns="45720" rtlCol="0" anchor="t">
            <a:spAutoFit/>
          </a:bodyPr>
          <a:lstStyle/>
          <a:p>
            <a:pPr marL="0" indent="0" algn="l">
              <a:lnSpc>
                <a:spcPct val="100000"/>
              </a:lnSpc>
              <a:buNone/>
            </a:pPr>
            <a:r>
              <a:rPr lang="en-US" sz="2400" dirty="0">
                <a:solidFill>
                  <a:srgbClr val="7EC9EB"/>
                </a:solidFill>
                <a:latin typeface="MiSans" pitchFamily="34" charset="0"/>
                <a:ea typeface="MiSans" pitchFamily="34" charset="-122"/>
                <a:cs typeface="MiSans" pitchFamily="34" charset="-120"/>
              </a:rPr>
              <a:t>Evening and International Usage</a:t>
            </a:r>
            <a:endParaRPr lang="en-US" sz="1600" dirty="0"/>
          </a:p>
        </p:txBody>
      </p:sp>
      <p:sp>
        <p:nvSpPr>
          <p:cNvPr id="9" name="Text 6"/>
          <p:cNvSpPr/>
          <p:nvPr/>
        </p:nvSpPr>
        <p:spPr>
          <a:xfrm>
            <a:off x="6096000" y="3114040"/>
            <a:ext cx="5905500" cy="1484630"/>
          </a:xfrm>
          <a:prstGeom prst="rect">
            <a:avLst/>
          </a:prstGeom>
          <a:noFill/>
          <a:ln/>
        </p:spPr>
        <p:txBody>
          <a:bodyPr wrap="square" lIns="45720" tIns="45720" rIns="45720" bIns="45720" rtlCol="0" anchor="t"/>
          <a:lstStyle/>
          <a:p>
            <a:pPr marL="0" indent="0" algn="l">
              <a:lnSpc>
                <a:spcPct val="130000"/>
              </a:lnSpc>
              <a:buNone/>
            </a:pPr>
            <a:r>
              <a:rPr lang="en-US" sz="1400" dirty="0">
                <a:solidFill>
                  <a:srgbClr val="FFFFFF"/>
                </a:solidFill>
                <a:latin typeface="MiSans" pitchFamily="34" charset="0"/>
                <a:ea typeface="MiSans" pitchFamily="34" charset="-122"/>
                <a:cs typeface="MiSans" pitchFamily="34" charset="-120"/>
              </a:rPr>
              <a:t>High evening and international usage also correlate with increased churn risk, suggesting that customers may find these services overpriced or under-delivered compared to their expectations.</a:t>
            </a:r>
            <a:endParaRPr lang="en-US" sz="1600" dirty="0"/>
          </a:p>
        </p:txBody>
      </p:sp>
      <p:sp>
        <p:nvSpPr>
          <p:cNvPr id="10" name="Text 7"/>
          <p:cNvSpPr/>
          <p:nvPr/>
        </p:nvSpPr>
        <p:spPr>
          <a:xfrm>
            <a:off x="5372100" y="4692015"/>
            <a:ext cx="5916930" cy="368300"/>
          </a:xfrm>
          <a:prstGeom prst="rect">
            <a:avLst/>
          </a:prstGeom>
          <a:noFill/>
          <a:ln/>
        </p:spPr>
        <p:txBody>
          <a:bodyPr wrap="square" lIns="45720" tIns="45720" rIns="45720" bIns="45720" rtlCol="0" anchor="t">
            <a:spAutoFit/>
          </a:bodyPr>
          <a:lstStyle/>
          <a:p>
            <a:pPr marL="0" indent="0" algn="l">
              <a:lnSpc>
                <a:spcPct val="100000"/>
              </a:lnSpc>
              <a:buNone/>
            </a:pPr>
            <a:r>
              <a:rPr lang="en-US" sz="2400" dirty="0">
                <a:solidFill>
                  <a:srgbClr val="7EC9EB"/>
                </a:solidFill>
                <a:latin typeface="MiSans" pitchFamily="34" charset="0"/>
                <a:ea typeface="MiSans" pitchFamily="34" charset="-122"/>
                <a:cs typeface="MiSans" pitchFamily="34" charset="-120"/>
              </a:rPr>
              <a:t>Neutral Night Usage</a:t>
            </a:r>
            <a:endParaRPr lang="en-US" sz="1600" dirty="0"/>
          </a:p>
        </p:txBody>
      </p:sp>
      <p:sp>
        <p:nvSpPr>
          <p:cNvPr id="11" name="Text 8"/>
          <p:cNvSpPr/>
          <p:nvPr/>
        </p:nvSpPr>
        <p:spPr>
          <a:xfrm>
            <a:off x="5372100" y="5102225"/>
            <a:ext cx="5905500" cy="1484630"/>
          </a:xfrm>
          <a:prstGeom prst="rect">
            <a:avLst/>
          </a:prstGeom>
          <a:noFill/>
          <a:ln/>
        </p:spPr>
        <p:txBody>
          <a:bodyPr wrap="square" lIns="45720" tIns="45720" rIns="45720" bIns="45720" rtlCol="0" anchor="t"/>
          <a:lstStyle/>
          <a:p>
            <a:pPr marL="0" indent="0" algn="l">
              <a:lnSpc>
                <a:spcPct val="130000"/>
              </a:lnSpc>
              <a:buNone/>
            </a:pPr>
            <a:r>
              <a:rPr lang="en-US" sz="1400" dirty="0">
                <a:solidFill>
                  <a:srgbClr val="FFFFFF"/>
                </a:solidFill>
                <a:latin typeface="MiSans" pitchFamily="34" charset="0"/>
                <a:ea typeface="MiSans" pitchFamily="34" charset="-122"/>
                <a:cs typeface="MiSans" pitchFamily="34" charset="-120"/>
              </a:rPr>
              <a:t>In contrast, night usage does not significantly impact churn, indicating that pricing and service quality during peak hours are more critical drivers of customer satisfaction.</a:t>
            </a:r>
            <a:endParaRPr lang="en-US" sz="1600" dirty="0"/>
          </a:p>
        </p:txBody>
      </p:sp>
    </p:spTree>
  </p:cSld>
  <p:clrMapOvr>
    <a:masterClrMapping/>
  </p:clrMapOvr>
</p:sld>
</file>

<file path=ppt/theme/theme1.xml><?xml version="1.0" encoding="utf-8"?>
<a:theme xmlns:a="http://schemas.openxmlformats.org/drawingml/2006/main" name="Custom Theme">
  <a:themeElements>
    <a:clrScheme name="Custom">
      <a:dk1>
        <a:srgbClr val="000000"/>
      </a:dk1>
      <a:lt1>
        <a:srgbClr val="FFFFFF"/>
      </a:lt1>
      <a:dk2>
        <a:srgbClr val="44546A"/>
      </a:dk2>
      <a:lt2>
        <a:srgbClr val="E7E6E6"/>
      </a:lt2>
      <a:accent1>
        <a:srgbClr val="000000"/>
      </a:accent1>
      <a:accent2>
        <a:srgbClr val="35434E"/>
      </a:accent2>
      <a:accent3>
        <a:srgbClr val="C5C9CE"/>
      </a:accent3>
      <a:accent4>
        <a:srgbClr val="FFFFFF"/>
      </a:accent4>
      <a:accent5>
        <a:srgbClr val="808080"/>
      </a:accent5>
      <a:accent6>
        <a:srgbClr val="28A4DE"/>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TotalTime>
  <Words>1543</Words>
  <Application>Microsoft Office PowerPoint</Application>
  <PresentationFormat>Widescreen</PresentationFormat>
  <Paragraphs>174</Paragraphs>
  <Slides>28</Slides>
  <Notes>28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28</vt:i4>
      </vt:variant>
    </vt:vector>
  </HeadingPairs>
  <TitlesOfParts>
    <vt:vector size="32" baseType="lpstr">
      <vt:lpstr>Calibri</vt:lpstr>
      <vt:lpstr>Arial</vt:lpstr>
      <vt:lpstr>MiSans</vt:lpstr>
      <vt:lpstr>Custom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Moonshot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KTL Churn Prediction Blueprint</dc:title>
  <dc:subject>KTL Churn Prediction Blueprint</dc:subject>
  <dc:creator>Kimi</dc:creator>
  <cp:lastModifiedBy>Jeff K</cp:lastModifiedBy>
  <cp:revision>3</cp:revision>
  <dcterms:created xsi:type="dcterms:W3CDTF">2025-09-16T02:02:16Z</dcterms:created>
  <dcterms:modified xsi:type="dcterms:W3CDTF">2025-09-16T02:16:48Z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IGC">
    <vt:lpwstr>{"Label":"KTL Churn Prediction Blueprint","ContentProducer":"001191110108MACG2KBH8F10000","ProduceID":"d34c80l3v89odqiu1id0","ReservedCode1":"","ContentPropagator":"001191110108MACG2KBH8F20000","PropagateID":"d34c80l3v89odqiu1id0","ReservedCode2":""}</vt:lpwstr>
  </property>
</Properties>
</file>